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xml" ContentType="application/vnd.openxmlformats-officedocument.presentationml.tags+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0.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1.xml" ContentType="application/vnd.openxmlformats-officedocument.presentationml.tags+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6.xml" ContentType="application/vnd.openxmlformats-officedocument.presentationml.tags+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9.xml" ContentType="application/vnd.openxmlformats-officedocument.presentationml.tags+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32.xml" ContentType="application/vnd.openxmlformats-officedocument.presentationml.tags+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66"/>
    <p:sldMasterId id="2147483848" r:id="rId67"/>
    <p:sldMasterId id="2147483795" r:id="rId68"/>
  </p:sldMasterIdLst>
  <p:notesMasterIdLst>
    <p:notesMasterId r:id="rId110"/>
  </p:notesMasterIdLst>
  <p:sldIdLst>
    <p:sldId id="256" r:id="rId69"/>
    <p:sldId id="277" r:id="rId70"/>
    <p:sldId id="374" r:id="rId71"/>
    <p:sldId id="279" r:id="rId72"/>
    <p:sldId id="445" r:id="rId73"/>
    <p:sldId id="1915" r:id="rId74"/>
    <p:sldId id="315" r:id="rId75"/>
    <p:sldId id="322" r:id="rId76"/>
    <p:sldId id="323" r:id="rId77"/>
    <p:sldId id="1954" r:id="rId78"/>
    <p:sldId id="308" r:id="rId79"/>
    <p:sldId id="317" r:id="rId80"/>
    <p:sldId id="316" r:id="rId81"/>
    <p:sldId id="321" r:id="rId82"/>
    <p:sldId id="309" r:id="rId83"/>
    <p:sldId id="1913" r:id="rId84"/>
    <p:sldId id="1941" r:id="rId85"/>
    <p:sldId id="1905" r:id="rId86"/>
    <p:sldId id="1909" r:id="rId87"/>
    <p:sldId id="1901" r:id="rId88"/>
    <p:sldId id="1895" r:id="rId89"/>
    <p:sldId id="1904" r:id="rId90"/>
    <p:sldId id="1907" r:id="rId91"/>
    <p:sldId id="1912" r:id="rId92"/>
    <p:sldId id="1908" r:id="rId93"/>
    <p:sldId id="1910" r:id="rId94"/>
    <p:sldId id="313" r:id="rId95"/>
    <p:sldId id="314" r:id="rId96"/>
    <p:sldId id="1914" r:id="rId97"/>
    <p:sldId id="1942" r:id="rId98"/>
    <p:sldId id="1932" r:id="rId99"/>
    <p:sldId id="1837" r:id="rId100"/>
    <p:sldId id="1839" r:id="rId101"/>
    <p:sldId id="1827" r:id="rId102"/>
    <p:sldId id="1828" r:id="rId103"/>
    <p:sldId id="1829" r:id="rId104"/>
    <p:sldId id="1887" r:id="rId105"/>
    <p:sldId id="1886" r:id="rId106"/>
    <p:sldId id="1862" r:id="rId107"/>
    <p:sldId id="447" r:id="rId108"/>
    <p:sldId id="274" r:id="rId109"/>
  </p:sldIdLst>
  <p:sldSz cx="12192000" cy="6858000"/>
  <p:notesSz cx="6858000" cy="9144000"/>
  <p:custDataLst>
    <p:tags r:id="rId1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251288-10ED-40C6-8FCA-25D1A4B624B8}" v="2" dt="2021-08-11T16:20:42.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0" autoAdjust="0"/>
    <p:restoredTop sz="52025" autoAdjust="0"/>
  </p:normalViewPr>
  <p:slideViewPr>
    <p:cSldViewPr snapToGrid="0">
      <p:cViewPr varScale="1">
        <p:scale>
          <a:sx n="32" d="100"/>
          <a:sy n="32" d="100"/>
        </p:scale>
        <p:origin x="120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microsoft.com/office/2015/10/relationships/revisionInfo" Target="revisionInfo.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slideMaster" Target="slideMasters/slideMaster3.xml"/><Relationship Id="rId84" Type="http://schemas.openxmlformats.org/officeDocument/2006/relationships/slide" Target="slides/slide16.xml"/><Relationship Id="rId89" Type="http://schemas.openxmlformats.org/officeDocument/2006/relationships/slide" Target="slides/slide21.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39.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6.xml"/><Relationship Id="rId79" Type="http://schemas.openxmlformats.org/officeDocument/2006/relationships/slide" Target="slides/slide11.xml"/><Relationship Id="rId102" Type="http://schemas.openxmlformats.org/officeDocument/2006/relationships/slide" Target="slides/slide34.xml"/><Relationship Id="rId5" Type="http://schemas.openxmlformats.org/officeDocument/2006/relationships/customXml" Target="../customXml/item5.xml"/><Relationship Id="rId90" Type="http://schemas.openxmlformats.org/officeDocument/2006/relationships/slide" Target="slides/slide22.xml"/><Relationship Id="rId95" Type="http://schemas.openxmlformats.org/officeDocument/2006/relationships/slide" Target="slides/slide27.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 Target="slides/slide1.xml"/><Relationship Id="rId113" Type="http://schemas.openxmlformats.org/officeDocument/2006/relationships/viewProps" Target="viewProps.xml"/><Relationship Id="rId80" Type="http://schemas.openxmlformats.org/officeDocument/2006/relationships/slide" Target="slides/slide12.xml"/><Relationship Id="rId85" Type="http://schemas.openxmlformats.org/officeDocument/2006/relationships/slide" Target="slides/slide17.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35.xml"/><Relationship Id="rId108" Type="http://schemas.openxmlformats.org/officeDocument/2006/relationships/slide" Target="slides/slide40.xml"/><Relationship Id="rId54" Type="http://schemas.openxmlformats.org/officeDocument/2006/relationships/customXml" Target="../customXml/item54.xml"/><Relationship Id="rId70" Type="http://schemas.openxmlformats.org/officeDocument/2006/relationships/slide" Target="slides/slide2.xml"/><Relationship Id="rId75" Type="http://schemas.openxmlformats.org/officeDocument/2006/relationships/slide" Target="slides/slide7.xml"/><Relationship Id="rId91" Type="http://schemas.openxmlformats.org/officeDocument/2006/relationships/slide" Target="slides/slide23.xml"/><Relationship Id="rId96"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5.xml"/><Relationship Id="rId78" Type="http://schemas.openxmlformats.org/officeDocument/2006/relationships/slide" Target="slides/slide10.xml"/><Relationship Id="rId81" Type="http://schemas.openxmlformats.org/officeDocument/2006/relationships/slide" Target="slides/slide13.xml"/><Relationship Id="rId86" Type="http://schemas.openxmlformats.org/officeDocument/2006/relationships/slide" Target="slides/slide18.xml"/><Relationship Id="rId94" Type="http://schemas.openxmlformats.org/officeDocument/2006/relationships/slide" Target="slides/slide26.xml"/><Relationship Id="rId99" Type="http://schemas.openxmlformats.org/officeDocument/2006/relationships/slide" Target="slides/slide31.xml"/><Relationship Id="rId101" Type="http://schemas.openxmlformats.org/officeDocument/2006/relationships/slide" Target="slides/slide3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1.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8.xml"/><Relationship Id="rId97" Type="http://schemas.openxmlformats.org/officeDocument/2006/relationships/slide" Target="slides/slide29.xml"/><Relationship Id="rId104" Type="http://schemas.openxmlformats.org/officeDocument/2006/relationships/slide" Target="slides/slide36.xml"/><Relationship Id="rId7" Type="http://schemas.openxmlformats.org/officeDocument/2006/relationships/customXml" Target="../customXml/item7.xml"/><Relationship Id="rId71" Type="http://schemas.openxmlformats.org/officeDocument/2006/relationships/slide" Target="slides/slide3.xml"/><Relationship Id="rId92" Type="http://schemas.openxmlformats.org/officeDocument/2006/relationships/slide" Target="slides/slide24.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Master" Target="slideMasters/slideMaster1.xml"/><Relationship Id="rId87" Type="http://schemas.openxmlformats.org/officeDocument/2006/relationships/slide" Target="slides/slide19.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customXml" Target="../customXml/item61.xml"/><Relationship Id="rId82" Type="http://schemas.openxmlformats.org/officeDocument/2006/relationships/slide" Target="slides/slide14.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9.xml"/><Relationship Id="rId100" Type="http://schemas.openxmlformats.org/officeDocument/2006/relationships/slide" Target="slides/slide32.xml"/><Relationship Id="rId105" Type="http://schemas.openxmlformats.org/officeDocument/2006/relationships/slide" Target="slides/slide37.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4.xml"/><Relationship Id="rId93" Type="http://schemas.openxmlformats.org/officeDocument/2006/relationships/slide" Target="slides/slide25.xml"/><Relationship Id="rId98" Type="http://schemas.openxmlformats.org/officeDocument/2006/relationships/slide" Target="slides/slide30.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Master" Target="slideMasters/slideMaster2.xml"/><Relationship Id="rId116"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15.xml"/><Relationship Id="rId88" Type="http://schemas.openxmlformats.org/officeDocument/2006/relationships/slide" Target="slides/slide20.xml"/><Relationship Id="rId111" Type="http://schemas.openxmlformats.org/officeDocument/2006/relationships/tags" Target="tags/tag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Facer" userId="S::sfacer@microsoft.com::1543db97-1a0c-4e06-9be1-d0e92d9d2eb2" providerId="AD" clId="Web-{76EA25D5-E784-42FA-88BE-663AF976FB28}"/>
    <pc:docChg chg="delSld modSld">
      <pc:chgData name="Simon Facer" userId="S::sfacer@microsoft.com::1543db97-1a0c-4e06-9be1-d0e92d9d2eb2" providerId="AD" clId="Web-{76EA25D5-E784-42FA-88BE-663AF976FB28}" dt="2020-10-05T23:23:05.037" v="11"/>
      <pc:docMkLst>
        <pc:docMk/>
      </pc:docMkLst>
      <pc:sldChg chg="del">
        <pc:chgData name="Simon Facer" userId="S::sfacer@microsoft.com::1543db97-1a0c-4e06-9be1-d0e92d9d2eb2" providerId="AD" clId="Web-{76EA25D5-E784-42FA-88BE-663AF976FB28}" dt="2020-10-05T23:23:02.006" v="8"/>
        <pc:sldMkLst>
          <pc:docMk/>
          <pc:sldMk cId="2145948758" sldId="283"/>
        </pc:sldMkLst>
      </pc:sldChg>
      <pc:sldChg chg="del">
        <pc:chgData name="Simon Facer" userId="S::sfacer@microsoft.com::1543db97-1a0c-4e06-9be1-d0e92d9d2eb2" providerId="AD" clId="Web-{76EA25D5-E784-42FA-88BE-663AF976FB28}" dt="2020-10-05T23:23:05.037" v="11"/>
        <pc:sldMkLst>
          <pc:docMk/>
          <pc:sldMk cId="908201112" sldId="310"/>
        </pc:sldMkLst>
      </pc:sldChg>
      <pc:sldChg chg="del">
        <pc:chgData name="Simon Facer" userId="S::sfacer@microsoft.com::1543db97-1a0c-4e06-9be1-d0e92d9d2eb2" providerId="AD" clId="Web-{76EA25D5-E784-42FA-88BE-663AF976FB28}" dt="2020-10-05T23:23:02.006" v="9"/>
        <pc:sldMkLst>
          <pc:docMk/>
          <pc:sldMk cId="4060976953" sldId="334"/>
        </pc:sldMkLst>
      </pc:sldChg>
      <pc:sldChg chg="del">
        <pc:chgData name="Simon Facer" userId="S::sfacer@microsoft.com::1543db97-1a0c-4e06-9be1-d0e92d9d2eb2" providerId="AD" clId="Web-{76EA25D5-E784-42FA-88BE-663AF976FB28}" dt="2020-10-05T23:23:05.022" v="10"/>
        <pc:sldMkLst>
          <pc:docMk/>
          <pc:sldMk cId="961216220" sldId="342"/>
        </pc:sldMkLst>
      </pc:sldChg>
      <pc:sldChg chg="del">
        <pc:chgData name="Simon Facer" userId="S::sfacer@microsoft.com::1543db97-1a0c-4e06-9be1-d0e92d9d2eb2" providerId="AD" clId="Web-{76EA25D5-E784-42FA-88BE-663AF976FB28}" dt="2020-10-05T23:23:02.006" v="6"/>
        <pc:sldMkLst>
          <pc:docMk/>
          <pc:sldMk cId="872589783" sldId="1930"/>
        </pc:sldMkLst>
      </pc:sldChg>
      <pc:sldChg chg="modSp">
        <pc:chgData name="Simon Facer" userId="S::sfacer@microsoft.com::1543db97-1a0c-4e06-9be1-d0e92d9d2eb2" providerId="AD" clId="Web-{76EA25D5-E784-42FA-88BE-663AF976FB28}" dt="2020-10-05T23:21:19.987" v="3" actId="20577"/>
        <pc:sldMkLst>
          <pc:docMk/>
          <pc:sldMk cId="256439112" sldId="1932"/>
        </pc:sldMkLst>
        <pc:spChg chg="mod">
          <ac:chgData name="Simon Facer" userId="S::sfacer@microsoft.com::1543db97-1a0c-4e06-9be1-d0e92d9d2eb2" providerId="AD" clId="Web-{76EA25D5-E784-42FA-88BE-663AF976FB28}" dt="2020-10-05T23:21:19.987" v="3" actId="20577"/>
          <ac:spMkLst>
            <pc:docMk/>
            <pc:sldMk cId="256439112" sldId="1932"/>
            <ac:spMk id="2" creationId="{00000000-0000-0000-0000-000000000000}"/>
          </ac:spMkLst>
        </pc:spChg>
        <pc:graphicFrameChg chg="modGraphic">
          <ac:chgData name="Simon Facer" userId="S::sfacer@microsoft.com::1543db97-1a0c-4e06-9be1-d0e92d9d2eb2" providerId="AD" clId="Web-{76EA25D5-E784-42FA-88BE-663AF976FB28}" dt="2020-10-05T23:21:00.471" v="0"/>
          <ac:graphicFrameMkLst>
            <pc:docMk/>
            <pc:sldMk cId="256439112" sldId="1932"/>
            <ac:graphicFrameMk id="4" creationId="{CD99C3DF-1B76-4899-82C0-99C25870ECBC}"/>
          </ac:graphicFrameMkLst>
        </pc:graphicFrameChg>
      </pc:sldChg>
      <pc:sldChg chg="del">
        <pc:chgData name="Simon Facer" userId="S::sfacer@microsoft.com::1543db97-1a0c-4e06-9be1-d0e92d9d2eb2" providerId="AD" clId="Web-{76EA25D5-E784-42FA-88BE-663AF976FB28}" dt="2020-10-05T23:23:02.006" v="7"/>
        <pc:sldMkLst>
          <pc:docMk/>
          <pc:sldMk cId="105271402" sldId="1934"/>
        </pc:sldMkLst>
      </pc:sldChg>
    </pc:docChg>
  </pc:docChgLst>
  <pc:docChgLst>
    <pc:chgData name="Wasim Ahmad" userId="62ea3c69-2cc9-4f05-8576-2995f7b8770f" providerId="ADAL" clId="{C0251288-10ED-40C6-8FCA-25D1A4B624B8}"/>
    <pc:docChg chg="modSld">
      <pc:chgData name="Wasim Ahmad" userId="62ea3c69-2cc9-4f05-8576-2995f7b8770f" providerId="ADAL" clId="{C0251288-10ED-40C6-8FCA-25D1A4B624B8}" dt="2021-08-11T16:20:33.439" v="0"/>
      <pc:docMkLst>
        <pc:docMk/>
      </pc:docMkLst>
      <pc:sldChg chg="modSp">
        <pc:chgData name="Wasim Ahmad" userId="62ea3c69-2cc9-4f05-8576-2995f7b8770f" providerId="ADAL" clId="{C0251288-10ED-40C6-8FCA-25D1A4B624B8}" dt="2021-08-11T16:20:33.439" v="0"/>
        <pc:sldMkLst>
          <pc:docMk/>
          <pc:sldMk cId="3280967659" sldId="1837"/>
        </pc:sldMkLst>
        <pc:spChg chg="mod">
          <ac:chgData name="Wasim Ahmad" userId="62ea3c69-2cc9-4f05-8576-2995f7b8770f" providerId="ADAL" clId="{C0251288-10ED-40C6-8FCA-25D1A4B624B8}" dt="2021-08-11T16:20:33.439" v="0"/>
          <ac:spMkLst>
            <pc:docMk/>
            <pc:sldMk cId="3280967659" sldId="1837"/>
            <ac:spMk id="92" creationId="{00000000-0000-0000-0000-000000000000}"/>
          </ac:spMkLst>
        </pc:spChg>
      </pc:sldChg>
    </pc:docChg>
  </pc:docChgLst>
  <pc:docChgLst>
    <pc:chgData name="Simon Facer" userId="S::sfacer@microsoft.com::1543db97-1a0c-4e06-9be1-d0e92d9d2eb2" providerId="AD" clId="Web-{76B724A4-E449-416F-B600-53BCE9386A8B}"/>
    <pc:docChg chg="modSld">
      <pc:chgData name="Simon Facer" userId="S::sfacer@microsoft.com::1543db97-1a0c-4e06-9be1-d0e92d9d2eb2" providerId="AD" clId="Web-{76B724A4-E449-416F-B600-53BCE9386A8B}" dt="2020-10-15T17:19:41.711" v="85"/>
      <pc:docMkLst>
        <pc:docMk/>
      </pc:docMkLst>
      <pc:sldChg chg="modNotes">
        <pc:chgData name="Simon Facer" userId="S::sfacer@microsoft.com::1543db97-1a0c-4e06-9be1-d0e92d9d2eb2" providerId="AD" clId="Web-{76B724A4-E449-416F-B600-53BCE9386A8B}" dt="2020-10-15T17:17:04.222" v="82"/>
        <pc:sldMkLst>
          <pc:docMk/>
          <pc:sldMk cId="1248094059" sldId="314"/>
        </pc:sldMkLst>
      </pc:sldChg>
      <pc:sldChg chg="modNotes">
        <pc:chgData name="Simon Facer" userId="S::sfacer@microsoft.com::1543db97-1a0c-4e06-9be1-d0e92d9d2eb2" providerId="AD" clId="Web-{76B724A4-E449-416F-B600-53BCE9386A8B}" dt="2020-10-15T17:11:04.104" v="62"/>
        <pc:sldMkLst>
          <pc:docMk/>
          <pc:sldMk cId="3524786781" sldId="1905"/>
        </pc:sldMkLst>
      </pc:sldChg>
      <pc:sldChg chg="modSp">
        <pc:chgData name="Simon Facer" userId="S::sfacer@microsoft.com::1543db97-1a0c-4e06-9be1-d0e92d9d2eb2" providerId="AD" clId="Web-{76B724A4-E449-416F-B600-53BCE9386A8B}" dt="2020-10-15T17:11:28.464" v="68"/>
        <pc:sldMkLst>
          <pc:docMk/>
          <pc:sldMk cId="208386097" sldId="1909"/>
        </pc:sldMkLst>
        <pc:spChg chg="mod">
          <ac:chgData name="Simon Facer" userId="S::sfacer@microsoft.com::1543db97-1a0c-4e06-9be1-d0e92d9d2eb2" providerId="AD" clId="Web-{76B724A4-E449-416F-B600-53BCE9386A8B}" dt="2020-10-15T17:11:28.432" v="66"/>
          <ac:spMkLst>
            <pc:docMk/>
            <pc:sldMk cId="208386097" sldId="1909"/>
            <ac:spMk id="2" creationId="{2DA3373E-E77F-48A7-8746-6E2066BE424F}"/>
          </ac:spMkLst>
        </pc:spChg>
        <pc:spChg chg="mod">
          <ac:chgData name="Simon Facer" userId="S::sfacer@microsoft.com::1543db97-1a0c-4e06-9be1-d0e92d9d2eb2" providerId="AD" clId="Web-{76B724A4-E449-416F-B600-53BCE9386A8B}" dt="2020-10-15T17:11:28.448" v="67"/>
          <ac:spMkLst>
            <pc:docMk/>
            <pc:sldMk cId="208386097" sldId="1909"/>
            <ac:spMk id="3" creationId="{D210EDA9-F53A-498A-B54D-BE6DEC7863EC}"/>
          </ac:spMkLst>
        </pc:spChg>
        <pc:spChg chg="mod">
          <ac:chgData name="Simon Facer" userId="S::sfacer@microsoft.com::1543db97-1a0c-4e06-9be1-d0e92d9d2eb2" providerId="AD" clId="Web-{76B724A4-E449-416F-B600-53BCE9386A8B}" dt="2020-10-15T17:11:28.464" v="68"/>
          <ac:spMkLst>
            <pc:docMk/>
            <pc:sldMk cId="208386097" sldId="1909"/>
            <ac:spMk id="6" creationId="{F4089F9F-463A-4197-AF74-BF7263602EF0}"/>
          </ac:spMkLst>
        </pc:spChg>
      </pc:sldChg>
      <pc:sldChg chg="modNotes">
        <pc:chgData name="Simon Facer" userId="S::sfacer@microsoft.com::1543db97-1a0c-4e06-9be1-d0e92d9d2eb2" providerId="AD" clId="Web-{76B724A4-E449-416F-B600-53BCE9386A8B}" dt="2020-10-15T17:04:25.733" v="61"/>
        <pc:sldMkLst>
          <pc:docMk/>
          <pc:sldMk cId="1683209274" sldId="1915"/>
        </pc:sldMkLst>
      </pc:sldChg>
      <pc:sldChg chg="modNotes">
        <pc:chgData name="Simon Facer" userId="S::sfacer@microsoft.com::1543db97-1a0c-4e06-9be1-d0e92d9d2eb2" providerId="AD" clId="Web-{76B724A4-E449-416F-B600-53BCE9386A8B}" dt="2020-10-15T17:19:41.711" v="85"/>
        <pc:sldMkLst>
          <pc:docMk/>
          <pc:sldMk cId="3666472422" sldId="1933"/>
        </pc:sldMkLst>
      </pc:sldChg>
    </pc:docChg>
  </pc:docChgLst>
</pc:chgInfo>
</file>

<file path=ppt/diagrams/_rels/data18.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ata19.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ata20.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21.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001E9-9245-43AF-897C-3A942CA4C71E}"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472AF3E0-90C3-4865-9EAF-9DFF00626BF9}">
      <dgm:prSet/>
      <dgm:spPr/>
      <dgm:t>
        <a:bodyPr/>
        <a:lstStyle/>
        <a:p>
          <a:r>
            <a:rPr lang="en-US" b="0" i="0" baseline="0" dirty="0"/>
            <a:t>SQL automatically caches query results in the user database for repetitive use.</a:t>
          </a:r>
          <a:endParaRPr lang="en-US" dirty="0"/>
        </a:p>
      </dgm:t>
    </dgm:pt>
    <dgm:pt modelId="{0C438D19-AFC6-4226-A92E-7705FBA364F9}" type="parTrans" cxnId="{638A2BE2-D62E-4C22-8DCA-C8FEAA565CC5}">
      <dgm:prSet/>
      <dgm:spPr/>
      <dgm:t>
        <a:bodyPr/>
        <a:lstStyle/>
        <a:p>
          <a:endParaRPr lang="en-US"/>
        </a:p>
      </dgm:t>
    </dgm:pt>
    <dgm:pt modelId="{ED1485BB-7613-4E44-B6EB-B71F5B5AC2CB}" type="sibTrans" cxnId="{638A2BE2-D62E-4C22-8DCA-C8FEAA565CC5}">
      <dgm:prSet/>
      <dgm:spPr/>
      <dgm:t>
        <a:bodyPr/>
        <a:lstStyle/>
        <a:p>
          <a:endParaRPr lang="en-US"/>
        </a:p>
      </dgm:t>
    </dgm:pt>
    <dgm:pt modelId="{339F8193-E20E-4840-861E-1CD894AF6F7F}">
      <dgm:prSet/>
      <dgm:spPr/>
      <dgm:t>
        <a:bodyPr/>
        <a:lstStyle/>
        <a:p>
          <a:r>
            <a:rPr lang="en-US" b="0" i="0" baseline="0" dirty="0"/>
            <a:t>With subsequent executions, results come directly from the persisted cache.</a:t>
          </a:r>
          <a:endParaRPr lang="en-US" dirty="0"/>
        </a:p>
      </dgm:t>
    </dgm:pt>
    <dgm:pt modelId="{4BA63BE5-81BE-4401-85F5-62159137FF0F}" type="parTrans" cxnId="{77522DF6-9C1B-47DD-A419-63CFD0E390E9}">
      <dgm:prSet/>
      <dgm:spPr/>
      <dgm:t>
        <a:bodyPr/>
        <a:lstStyle/>
        <a:p>
          <a:endParaRPr lang="en-US"/>
        </a:p>
      </dgm:t>
    </dgm:pt>
    <dgm:pt modelId="{3518205F-3665-48E4-9888-0345739E6024}" type="sibTrans" cxnId="{77522DF6-9C1B-47DD-A419-63CFD0E390E9}">
      <dgm:prSet/>
      <dgm:spPr/>
      <dgm:t>
        <a:bodyPr/>
        <a:lstStyle/>
        <a:p>
          <a:endParaRPr lang="en-US"/>
        </a:p>
      </dgm:t>
    </dgm:pt>
    <dgm:pt modelId="{D0FEECF5-3BAA-489F-B88F-E0E609022368}">
      <dgm:prSet/>
      <dgm:spPr/>
      <dgm:t>
        <a:bodyPr/>
        <a:lstStyle/>
        <a:p>
          <a:r>
            <a:rPr lang="en-US" b="0" i="0" baseline="0"/>
            <a:t>No recomputation</a:t>
          </a:r>
          <a:endParaRPr lang="en-US"/>
        </a:p>
      </dgm:t>
    </dgm:pt>
    <dgm:pt modelId="{9262B435-B1BB-44A6-91CB-EF0A593163A6}" type="parTrans" cxnId="{BD042FDE-41CA-4E7C-9C0D-8DC8FE069516}">
      <dgm:prSet/>
      <dgm:spPr/>
      <dgm:t>
        <a:bodyPr/>
        <a:lstStyle/>
        <a:p>
          <a:endParaRPr lang="en-US"/>
        </a:p>
      </dgm:t>
    </dgm:pt>
    <dgm:pt modelId="{A91DCA2F-A642-46EB-AF3D-46FF801886B4}" type="sibTrans" cxnId="{BD042FDE-41CA-4E7C-9C0D-8DC8FE069516}">
      <dgm:prSet/>
      <dgm:spPr/>
      <dgm:t>
        <a:bodyPr/>
        <a:lstStyle/>
        <a:p>
          <a:endParaRPr lang="en-US"/>
        </a:p>
      </dgm:t>
    </dgm:pt>
    <dgm:pt modelId="{79774A99-6948-4130-BC52-81EF84492AF3}">
      <dgm:prSet/>
      <dgm:spPr/>
      <dgm:t>
        <a:bodyPr/>
        <a:lstStyle/>
        <a:p>
          <a:r>
            <a:rPr lang="en-US" b="0" i="0" baseline="0" dirty="0"/>
            <a:t>Doesn’t use concurren</a:t>
          </a:r>
          <a:r>
            <a:rPr lang="en-US" baseline="0" dirty="0"/>
            <a:t>cy slots</a:t>
          </a:r>
          <a:endParaRPr lang="en-US" dirty="0"/>
        </a:p>
      </dgm:t>
    </dgm:pt>
    <dgm:pt modelId="{4F84F2B5-7AD4-49D3-B231-AC03425FF006}" type="parTrans" cxnId="{E4907E9C-1536-4BE3-BC8C-0543FEF40CB1}">
      <dgm:prSet/>
      <dgm:spPr/>
      <dgm:t>
        <a:bodyPr/>
        <a:lstStyle/>
        <a:p>
          <a:endParaRPr lang="en-US"/>
        </a:p>
      </dgm:t>
    </dgm:pt>
    <dgm:pt modelId="{F1682306-38C3-4312-B3A1-BA68B8D6C602}" type="sibTrans" cxnId="{E4907E9C-1536-4BE3-BC8C-0543FEF40CB1}">
      <dgm:prSet/>
      <dgm:spPr/>
      <dgm:t>
        <a:bodyPr/>
        <a:lstStyle/>
        <a:p>
          <a:endParaRPr lang="en-US"/>
        </a:p>
      </dgm:t>
    </dgm:pt>
    <dgm:pt modelId="{25863E0F-71F2-45C4-BB3C-7BE6790ADB87}">
      <dgm:prSet/>
      <dgm:spPr/>
      <dgm:t>
        <a:bodyPr/>
        <a:lstStyle/>
        <a:p>
          <a:r>
            <a:rPr lang="en-US" b="0" i="0" baseline="0"/>
            <a:t>Reduce compute resource usage</a:t>
          </a:r>
          <a:endParaRPr lang="en-US"/>
        </a:p>
      </dgm:t>
    </dgm:pt>
    <dgm:pt modelId="{C0825539-8A03-49E5-A321-83C1FAA76FDD}" type="parTrans" cxnId="{1D70747E-708A-4E5C-95A1-52283D58C9BF}">
      <dgm:prSet/>
      <dgm:spPr/>
      <dgm:t>
        <a:bodyPr/>
        <a:lstStyle/>
        <a:p>
          <a:endParaRPr lang="en-US"/>
        </a:p>
      </dgm:t>
    </dgm:pt>
    <dgm:pt modelId="{642E7E55-EFA0-4709-8A4A-8F2A87A97697}" type="sibTrans" cxnId="{1D70747E-708A-4E5C-95A1-52283D58C9BF}">
      <dgm:prSet/>
      <dgm:spPr/>
      <dgm:t>
        <a:bodyPr/>
        <a:lstStyle/>
        <a:p>
          <a:endParaRPr lang="en-US"/>
        </a:p>
      </dgm:t>
    </dgm:pt>
    <dgm:pt modelId="{84DE4D33-7665-4B07-BD28-8FF943EE3002}" type="pres">
      <dgm:prSet presAssocID="{1B6001E9-9245-43AF-897C-3A942CA4C71E}" presName="Name0" presStyleCnt="0">
        <dgm:presLayoutVars>
          <dgm:chMax val="7"/>
          <dgm:chPref val="7"/>
          <dgm:dir/>
        </dgm:presLayoutVars>
      </dgm:prSet>
      <dgm:spPr/>
    </dgm:pt>
    <dgm:pt modelId="{21437185-2550-4A96-B6E9-4521D447C643}" type="pres">
      <dgm:prSet presAssocID="{1B6001E9-9245-43AF-897C-3A942CA4C71E}" presName="Name1" presStyleCnt="0"/>
      <dgm:spPr/>
    </dgm:pt>
    <dgm:pt modelId="{7C0A9414-CE4A-45A5-807B-546F72CC82D4}" type="pres">
      <dgm:prSet presAssocID="{1B6001E9-9245-43AF-897C-3A942CA4C71E}" presName="cycle" presStyleCnt="0"/>
      <dgm:spPr/>
    </dgm:pt>
    <dgm:pt modelId="{E96CDE63-3948-492D-BFA7-636ACCA83A02}" type="pres">
      <dgm:prSet presAssocID="{1B6001E9-9245-43AF-897C-3A942CA4C71E}" presName="srcNode" presStyleLbl="node1" presStyleIdx="0" presStyleCnt="5"/>
      <dgm:spPr/>
    </dgm:pt>
    <dgm:pt modelId="{7277F1CB-E003-4775-BFEE-2DC76D1B853C}" type="pres">
      <dgm:prSet presAssocID="{1B6001E9-9245-43AF-897C-3A942CA4C71E}" presName="conn" presStyleLbl="parChTrans1D2" presStyleIdx="0" presStyleCnt="1"/>
      <dgm:spPr/>
    </dgm:pt>
    <dgm:pt modelId="{9D246E65-08C5-4DF3-8E34-76743529D839}" type="pres">
      <dgm:prSet presAssocID="{1B6001E9-9245-43AF-897C-3A942CA4C71E}" presName="extraNode" presStyleLbl="node1" presStyleIdx="0" presStyleCnt="5"/>
      <dgm:spPr/>
    </dgm:pt>
    <dgm:pt modelId="{6A9FDF37-C01B-4006-8CF3-4A2ACD114C5B}" type="pres">
      <dgm:prSet presAssocID="{1B6001E9-9245-43AF-897C-3A942CA4C71E}" presName="dstNode" presStyleLbl="node1" presStyleIdx="0" presStyleCnt="5"/>
      <dgm:spPr/>
    </dgm:pt>
    <dgm:pt modelId="{B6ED62E5-14C9-464A-850F-3988410A9BB1}" type="pres">
      <dgm:prSet presAssocID="{472AF3E0-90C3-4865-9EAF-9DFF00626BF9}" presName="text_1" presStyleLbl="node1" presStyleIdx="0" presStyleCnt="5">
        <dgm:presLayoutVars>
          <dgm:bulletEnabled val="1"/>
        </dgm:presLayoutVars>
      </dgm:prSet>
      <dgm:spPr/>
    </dgm:pt>
    <dgm:pt modelId="{C549AF31-9A8E-4EDA-BD5F-6538A432FE54}" type="pres">
      <dgm:prSet presAssocID="{472AF3E0-90C3-4865-9EAF-9DFF00626BF9}" presName="accent_1" presStyleCnt="0"/>
      <dgm:spPr/>
    </dgm:pt>
    <dgm:pt modelId="{33225FD5-9C30-4B7E-8392-F886E1D357E3}" type="pres">
      <dgm:prSet presAssocID="{472AF3E0-90C3-4865-9EAF-9DFF00626BF9}" presName="accentRepeatNode" presStyleLbl="solidFgAcc1" presStyleIdx="0" presStyleCnt="5"/>
      <dgm:spPr/>
    </dgm:pt>
    <dgm:pt modelId="{362D4A32-BE2B-4B2B-BA3E-5B4437D61133}" type="pres">
      <dgm:prSet presAssocID="{339F8193-E20E-4840-861E-1CD894AF6F7F}" presName="text_2" presStyleLbl="node1" presStyleIdx="1" presStyleCnt="5">
        <dgm:presLayoutVars>
          <dgm:bulletEnabled val="1"/>
        </dgm:presLayoutVars>
      </dgm:prSet>
      <dgm:spPr/>
    </dgm:pt>
    <dgm:pt modelId="{E1988233-2D38-40AA-9C7C-F356797EABCB}" type="pres">
      <dgm:prSet presAssocID="{339F8193-E20E-4840-861E-1CD894AF6F7F}" presName="accent_2" presStyleCnt="0"/>
      <dgm:spPr/>
    </dgm:pt>
    <dgm:pt modelId="{5E7DA3DC-F9DE-4A1B-81B8-3B770AF1995F}" type="pres">
      <dgm:prSet presAssocID="{339F8193-E20E-4840-861E-1CD894AF6F7F}" presName="accentRepeatNode" presStyleLbl="solidFgAcc1" presStyleIdx="1" presStyleCnt="5"/>
      <dgm:spPr/>
    </dgm:pt>
    <dgm:pt modelId="{9C375FF8-9533-4D59-A02A-D91CF518A7C2}" type="pres">
      <dgm:prSet presAssocID="{D0FEECF5-3BAA-489F-B88F-E0E609022368}" presName="text_3" presStyleLbl="node1" presStyleIdx="2" presStyleCnt="5">
        <dgm:presLayoutVars>
          <dgm:bulletEnabled val="1"/>
        </dgm:presLayoutVars>
      </dgm:prSet>
      <dgm:spPr/>
    </dgm:pt>
    <dgm:pt modelId="{1998AB8F-9633-4C88-84B0-344C30A8FA6F}" type="pres">
      <dgm:prSet presAssocID="{D0FEECF5-3BAA-489F-B88F-E0E609022368}" presName="accent_3" presStyleCnt="0"/>
      <dgm:spPr/>
    </dgm:pt>
    <dgm:pt modelId="{9414DBCD-9AE0-4D86-9955-8ABF3A385EB2}" type="pres">
      <dgm:prSet presAssocID="{D0FEECF5-3BAA-489F-B88F-E0E609022368}" presName="accentRepeatNode" presStyleLbl="solidFgAcc1" presStyleIdx="2" presStyleCnt="5"/>
      <dgm:spPr/>
    </dgm:pt>
    <dgm:pt modelId="{8C32BF73-F72A-4DDF-A056-0323D1544D6A}" type="pres">
      <dgm:prSet presAssocID="{79774A99-6948-4130-BC52-81EF84492AF3}" presName="text_4" presStyleLbl="node1" presStyleIdx="3" presStyleCnt="5">
        <dgm:presLayoutVars>
          <dgm:bulletEnabled val="1"/>
        </dgm:presLayoutVars>
      </dgm:prSet>
      <dgm:spPr/>
    </dgm:pt>
    <dgm:pt modelId="{00E72738-DEB2-4BAD-AE3A-77CBD00172CF}" type="pres">
      <dgm:prSet presAssocID="{79774A99-6948-4130-BC52-81EF84492AF3}" presName="accent_4" presStyleCnt="0"/>
      <dgm:spPr/>
    </dgm:pt>
    <dgm:pt modelId="{247AB00E-4E27-4E50-AE55-24741F52AA0B}" type="pres">
      <dgm:prSet presAssocID="{79774A99-6948-4130-BC52-81EF84492AF3}" presName="accentRepeatNode" presStyleLbl="solidFgAcc1" presStyleIdx="3" presStyleCnt="5"/>
      <dgm:spPr/>
    </dgm:pt>
    <dgm:pt modelId="{850F15E5-257F-4C5C-9707-D8E9B58491AC}" type="pres">
      <dgm:prSet presAssocID="{25863E0F-71F2-45C4-BB3C-7BE6790ADB87}" presName="text_5" presStyleLbl="node1" presStyleIdx="4" presStyleCnt="5">
        <dgm:presLayoutVars>
          <dgm:bulletEnabled val="1"/>
        </dgm:presLayoutVars>
      </dgm:prSet>
      <dgm:spPr/>
    </dgm:pt>
    <dgm:pt modelId="{0D2F4EC6-9FAC-40D6-AC28-3EF1EEAB0A63}" type="pres">
      <dgm:prSet presAssocID="{25863E0F-71F2-45C4-BB3C-7BE6790ADB87}" presName="accent_5" presStyleCnt="0"/>
      <dgm:spPr/>
    </dgm:pt>
    <dgm:pt modelId="{D0C75471-24F0-44EE-9C89-05C0B4C3C58A}" type="pres">
      <dgm:prSet presAssocID="{25863E0F-71F2-45C4-BB3C-7BE6790ADB87}" presName="accentRepeatNode" presStyleLbl="solidFgAcc1" presStyleIdx="4" presStyleCnt="5"/>
      <dgm:spPr/>
    </dgm:pt>
  </dgm:ptLst>
  <dgm:cxnLst>
    <dgm:cxn modelId="{4A778C71-D7F3-431E-9A83-083AEF755836}" type="presOf" srcId="{472AF3E0-90C3-4865-9EAF-9DFF00626BF9}" destId="{B6ED62E5-14C9-464A-850F-3988410A9BB1}" srcOrd="0" destOrd="0" presId="urn:microsoft.com/office/officeart/2008/layout/VerticalCurvedList"/>
    <dgm:cxn modelId="{05CAB954-41C7-4206-B459-2157F77A3F55}" type="presOf" srcId="{D0FEECF5-3BAA-489F-B88F-E0E609022368}" destId="{9C375FF8-9533-4D59-A02A-D91CF518A7C2}" srcOrd="0" destOrd="0" presId="urn:microsoft.com/office/officeart/2008/layout/VerticalCurvedList"/>
    <dgm:cxn modelId="{9949D056-D074-4CF0-BA7F-6B2582720C88}" type="presOf" srcId="{1B6001E9-9245-43AF-897C-3A942CA4C71E}" destId="{84DE4D33-7665-4B07-BD28-8FF943EE3002}" srcOrd="0" destOrd="0" presId="urn:microsoft.com/office/officeart/2008/layout/VerticalCurvedList"/>
    <dgm:cxn modelId="{10D50B78-BA2E-41E5-ADFA-D8610DDBE66F}" type="presOf" srcId="{25863E0F-71F2-45C4-BB3C-7BE6790ADB87}" destId="{850F15E5-257F-4C5C-9707-D8E9B58491AC}" srcOrd="0" destOrd="0" presId="urn:microsoft.com/office/officeart/2008/layout/VerticalCurvedList"/>
    <dgm:cxn modelId="{1D70747E-708A-4E5C-95A1-52283D58C9BF}" srcId="{1B6001E9-9245-43AF-897C-3A942CA4C71E}" destId="{25863E0F-71F2-45C4-BB3C-7BE6790ADB87}" srcOrd="4" destOrd="0" parTransId="{C0825539-8A03-49E5-A321-83C1FAA76FDD}" sibTransId="{642E7E55-EFA0-4709-8A4A-8F2A87A97697}"/>
    <dgm:cxn modelId="{E4907E9C-1536-4BE3-BC8C-0543FEF40CB1}" srcId="{1B6001E9-9245-43AF-897C-3A942CA4C71E}" destId="{79774A99-6948-4130-BC52-81EF84492AF3}" srcOrd="3" destOrd="0" parTransId="{4F84F2B5-7AD4-49D3-B231-AC03425FF006}" sibTransId="{F1682306-38C3-4312-B3A1-BA68B8D6C602}"/>
    <dgm:cxn modelId="{0F2D0A9E-1139-4B66-B651-E5E9C2BC6761}" type="presOf" srcId="{339F8193-E20E-4840-861E-1CD894AF6F7F}" destId="{362D4A32-BE2B-4B2B-BA3E-5B4437D61133}" srcOrd="0" destOrd="0" presId="urn:microsoft.com/office/officeart/2008/layout/VerticalCurvedList"/>
    <dgm:cxn modelId="{BD042FDE-41CA-4E7C-9C0D-8DC8FE069516}" srcId="{1B6001E9-9245-43AF-897C-3A942CA4C71E}" destId="{D0FEECF5-3BAA-489F-B88F-E0E609022368}" srcOrd="2" destOrd="0" parTransId="{9262B435-B1BB-44A6-91CB-EF0A593163A6}" sibTransId="{A91DCA2F-A642-46EB-AF3D-46FF801886B4}"/>
    <dgm:cxn modelId="{638A2BE2-D62E-4C22-8DCA-C8FEAA565CC5}" srcId="{1B6001E9-9245-43AF-897C-3A942CA4C71E}" destId="{472AF3E0-90C3-4865-9EAF-9DFF00626BF9}" srcOrd="0" destOrd="0" parTransId="{0C438D19-AFC6-4226-A92E-7705FBA364F9}" sibTransId="{ED1485BB-7613-4E44-B6EB-B71F5B5AC2CB}"/>
    <dgm:cxn modelId="{532FE1EC-5864-4673-A89F-29927CB1F91A}" type="presOf" srcId="{ED1485BB-7613-4E44-B6EB-B71F5B5AC2CB}" destId="{7277F1CB-E003-4775-BFEE-2DC76D1B853C}" srcOrd="0" destOrd="0" presId="urn:microsoft.com/office/officeart/2008/layout/VerticalCurvedList"/>
    <dgm:cxn modelId="{97FFC8EF-FF0E-4850-ADA1-511F15487C0B}" type="presOf" srcId="{79774A99-6948-4130-BC52-81EF84492AF3}" destId="{8C32BF73-F72A-4DDF-A056-0323D1544D6A}" srcOrd="0" destOrd="0" presId="urn:microsoft.com/office/officeart/2008/layout/VerticalCurvedList"/>
    <dgm:cxn modelId="{77522DF6-9C1B-47DD-A419-63CFD0E390E9}" srcId="{1B6001E9-9245-43AF-897C-3A942CA4C71E}" destId="{339F8193-E20E-4840-861E-1CD894AF6F7F}" srcOrd="1" destOrd="0" parTransId="{4BA63BE5-81BE-4401-85F5-62159137FF0F}" sibTransId="{3518205F-3665-48E4-9888-0345739E6024}"/>
    <dgm:cxn modelId="{086AAFC3-9D18-402E-9EF8-D3B34E114AEA}" type="presParOf" srcId="{84DE4D33-7665-4B07-BD28-8FF943EE3002}" destId="{21437185-2550-4A96-B6E9-4521D447C643}" srcOrd="0" destOrd="0" presId="urn:microsoft.com/office/officeart/2008/layout/VerticalCurvedList"/>
    <dgm:cxn modelId="{9CD1B07C-B00B-4161-B86C-21AAA8FA9474}" type="presParOf" srcId="{21437185-2550-4A96-B6E9-4521D447C643}" destId="{7C0A9414-CE4A-45A5-807B-546F72CC82D4}" srcOrd="0" destOrd="0" presId="urn:microsoft.com/office/officeart/2008/layout/VerticalCurvedList"/>
    <dgm:cxn modelId="{6FC95807-1832-434D-A896-3FBCF2A78BCD}" type="presParOf" srcId="{7C0A9414-CE4A-45A5-807B-546F72CC82D4}" destId="{E96CDE63-3948-492D-BFA7-636ACCA83A02}" srcOrd="0" destOrd="0" presId="urn:microsoft.com/office/officeart/2008/layout/VerticalCurvedList"/>
    <dgm:cxn modelId="{5D08E9BE-F82D-4451-8D4D-38455FCA77F4}" type="presParOf" srcId="{7C0A9414-CE4A-45A5-807B-546F72CC82D4}" destId="{7277F1CB-E003-4775-BFEE-2DC76D1B853C}" srcOrd="1" destOrd="0" presId="urn:microsoft.com/office/officeart/2008/layout/VerticalCurvedList"/>
    <dgm:cxn modelId="{924D3BED-D633-4EA5-8AC7-A88D1FB84072}" type="presParOf" srcId="{7C0A9414-CE4A-45A5-807B-546F72CC82D4}" destId="{9D246E65-08C5-4DF3-8E34-76743529D839}" srcOrd="2" destOrd="0" presId="urn:microsoft.com/office/officeart/2008/layout/VerticalCurvedList"/>
    <dgm:cxn modelId="{B76F8F05-AFF3-4B1D-ABD5-F56098D535EA}" type="presParOf" srcId="{7C0A9414-CE4A-45A5-807B-546F72CC82D4}" destId="{6A9FDF37-C01B-4006-8CF3-4A2ACD114C5B}" srcOrd="3" destOrd="0" presId="urn:microsoft.com/office/officeart/2008/layout/VerticalCurvedList"/>
    <dgm:cxn modelId="{E7C9DCE9-310F-4B50-8F29-725C4A2361E9}" type="presParOf" srcId="{21437185-2550-4A96-B6E9-4521D447C643}" destId="{B6ED62E5-14C9-464A-850F-3988410A9BB1}" srcOrd="1" destOrd="0" presId="urn:microsoft.com/office/officeart/2008/layout/VerticalCurvedList"/>
    <dgm:cxn modelId="{45989B2A-627F-40CE-86AC-BF9D0FD1FF51}" type="presParOf" srcId="{21437185-2550-4A96-B6E9-4521D447C643}" destId="{C549AF31-9A8E-4EDA-BD5F-6538A432FE54}" srcOrd="2" destOrd="0" presId="urn:microsoft.com/office/officeart/2008/layout/VerticalCurvedList"/>
    <dgm:cxn modelId="{16D1080E-9C28-48AC-A24F-DC098E837DE0}" type="presParOf" srcId="{C549AF31-9A8E-4EDA-BD5F-6538A432FE54}" destId="{33225FD5-9C30-4B7E-8392-F886E1D357E3}" srcOrd="0" destOrd="0" presId="urn:microsoft.com/office/officeart/2008/layout/VerticalCurvedList"/>
    <dgm:cxn modelId="{8775C0E8-D20A-4CE1-8B3C-BB26767E7D4B}" type="presParOf" srcId="{21437185-2550-4A96-B6E9-4521D447C643}" destId="{362D4A32-BE2B-4B2B-BA3E-5B4437D61133}" srcOrd="3" destOrd="0" presId="urn:microsoft.com/office/officeart/2008/layout/VerticalCurvedList"/>
    <dgm:cxn modelId="{BA885D9F-CAAC-4B2C-AF7D-6F78BC7433C7}" type="presParOf" srcId="{21437185-2550-4A96-B6E9-4521D447C643}" destId="{E1988233-2D38-40AA-9C7C-F356797EABCB}" srcOrd="4" destOrd="0" presId="urn:microsoft.com/office/officeart/2008/layout/VerticalCurvedList"/>
    <dgm:cxn modelId="{86A6439B-8EDB-495C-94C9-69C1C876DA3E}" type="presParOf" srcId="{E1988233-2D38-40AA-9C7C-F356797EABCB}" destId="{5E7DA3DC-F9DE-4A1B-81B8-3B770AF1995F}" srcOrd="0" destOrd="0" presId="urn:microsoft.com/office/officeart/2008/layout/VerticalCurvedList"/>
    <dgm:cxn modelId="{A47A50FB-4E64-4BBF-9D5B-50E64B88D723}" type="presParOf" srcId="{21437185-2550-4A96-B6E9-4521D447C643}" destId="{9C375FF8-9533-4D59-A02A-D91CF518A7C2}" srcOrd="5" destOrd="0" presId="urn:microsoft.com/office/officeart/2008/layout/VerticalCurvedList"/>
    <dgm:cxn modelId="{9329933F-C150-49F5-A8A4-DE99E557A197}" type="presParOf" srcId="{21437185-2550-4A96-B6E9-4521D447C643}" destId="{1998AB8F-9633-4C88-84B0-344C30A8FA6F}" srcOrd="6" destOrd="0" presId="urn:microsoft.com/office/officeart/2008/layout/VerticalCurvedList"/>
    <dgm:cxn modelId="{3CAD2203-BC55-4E22-AC8B-1CE588CCFDE4}" type="presParOf" srcId="{1998AB8F-9633-4C88-84B0-344C30A8FA6F}" destId="{9414DBCD-9AE0-4D86-9955-8ABF3A385EB2}" srcOrd="0" destOrd="0" presId="urn:microsoft.com/office/officeart/2008/layout/VerticalCurvedList"/>
    <dgm:cxn modelId="{653A9DDE-080E-4DA9-B8C6-190FA455F8EE}" type="presParOf" srcId="{21437185-2550-4A96-B6E9-4521D447C643}" destId="{8C32BF73-F72A-4DDF-A056-0323D1544D6A}" srcOrd="7" destOrd="0" presId="urn:microsoft.com/office/officeart/2008/layout/VerticalCurvedList"/>
    <dgm:cxn modelId="{759B81FB-ED80-48B9-93A6-26C0CBDD85A5}" type="presParOf" srcId="{21437185-2550-4A96-B6E9-4521D447C643}" destId="{00E72738-DEB2-4BAD-AE3A-77CBD00172CF}" srcOrd="8" destOrd="0" presId="urn:microsoft.com/office/officeart/2008/layout/VerticalCurvedList"/>
    <dgm:cxn modelId="{3B2273F7-34C5-4EAC-A163-F11DF8C2DAF6}" type="presParOf" srcId="{00E72738-DEB2-4BAD-AE3A-77CBD00172CF}" destId="{247AB00E-4E27-4E50-AE55-24741F52AA0B}" srcOrd="0" destOrd="0" presId="urn:microsoft.com/office/officeart/2008/layout/VerticalCurvedList"/>
    <dgm:cxn modelId="{4A41CA6D-1F9B-45DC-B64E-C55957B4671A}" type="presParOf" srcId="{21437185-2550-4A96-B6E9-4521D447C643}" destId="{850F15E5-257F-4C5C-9707-D8E9B58491AC}" srcOrd="9" destOrd="0" presId="urn:microsoft.com/office/officeart/2008/layout/VerticalCurvedList"/>
    <dgm:cxn modelId="{4568607C-4989-46DD-B74F-9E399A89A97C}" type="presParOf" srcId="{21437185-2550-4A96-B6E9-4521D447C643}" destId="{0D2F4EC6-9FAC-40D6-AC28-3EF1EEAB0A63}" srcOrd="10" destOrd="0" presId="urn:microsoft.com/office/officeart/2008/layout/VerticalCurvedList"/>
    <dgm:cxn modelId="{E87C3AD7-945A-4897-9037-5068B1F9BA48}" type="presParOf" srcId="{0D2F4EC6-9FAC-40D6-AC28-3EF1EEAB0A63}" destId="{D0C75471-24F0-44EE-9C89-05C0B4C3C58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19E3F3-175C-444E-B0F8-E550FFE12136}"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F575A7AF-D228-4B68-B7A5-AF0BE7AA9447}">
      <dgm:prSet/>
      <dgm:spPr/>
      <dgm:t>
        <a:bodyPr/>
        <a:lstStyle/>
        <a:p>
          <a:r>
            <a:rPr lang="en-US" baseline="0" dirty="0"/>
            <a:t>Replicated tables perform best for predominant query patterns with Simple predicates:</a:t>
          </a:r>
          <a:endParaRPr lang="en-US" dirty="0"/>
        </a:p>
      </dgm:t>
    </dgm:pt>
    <dgm:pt modelId="{E0DBB4BA-4825-44D1-92E7-D63BC132EC8D}" type="parTrans" cxnId="{B67E4C9F-618B-4063-B30C-0D2D7438331B}">
      <dgm:prSet/>
      <dgm:spPr/>
      <dgm:t>
        <a:bodyPr/>
        <a:lstStyle/>
        <a:p>
          <a:endParaRPr lang="en-US"/>
        </a:p>
      </dgm:t>
    </dgm:pt>
    <dgm:pt modelId="{40163862-E5E2-43D6-A726-A58F0CDF2022}" type="sibTrans" cxnId="{B67E4C9F-618B-4063-B30C-0D2D7438331B}">
      <dgm:prSet/>
      <dgm:spPr/>
      <dgm:t>
        <a:bodyPr/>
        <a:lstStyle/>
        <a:p>
          <a:endParaRPr lang="en-US"/>
        </a:p>
      </dgm:t>
    </dgm:pt>
    <dgm:pt modelId="{D9FF7489-9663-4147-8A6E-CF4D54812410}" type="pres">
      <dgm:prSet presAssocID="{A419E3F3-175C-444E-B0F8-E550FFE12136}" presName="linear" presStyleCnt="0">
        <dgm:presLayoutVars>
          <dgm:animLvl val="lvl"/>
          <dgm:resizeHandles val="exact"/>
        </dgm:presLayoutVars>
      </dgm:prSet>
      <dgm:spPr/>
    </dgm:pt>
    <dgm:pt modelId="{40070DE8-82B5-45F0-8B4E-F43DBF0EBBF3}" type="pres">
      <dgm:prSet presAssocID="{F575A7AF-D228-4B68-B7A5-AF0BE7AA9447}" presName="parentText" presStyleLbl="node1" presStyleIdx="0" presStyleCnt="1">
        <dgm:presLayoutVars>
          <dgm:chMax val="0"/>
          <dgm:bulletEnabled val="1"/>
        </dgm:presLayoutVars>
      </dgm:prSet>
      <dgm:spPr/>
    </dgm:pt>
  </dgm:ptLst>
  <dgm:cxnLst>
    <dgm:cxn modelId="{65DB1254-6B00-4F16-A601-A23EDA74B375}" type="presOf" srcId="{A419E3F3-175C-444E-B0F8-E550FFE12136}" destId="{D9FF7489-9663-4147-8A6E-CF4D54812410}" srcOrd="0" destOrd="0" presId="urn:microsoft.com/office/officeart/2005/8/layout/vList2"/>
    <dgm:cxn modelId="{B67E4C9F-618B-4063-B30C-0D2D7438331B}" srcId="{A419E3F3-175C-444E-B0F8-E550FFE12136}" destId="{F575A7AF-D228-4B68-B7A5-AF0BE7AA9447}" srcOrd="0" destOrd="0" parTransId="{E0DBB4BA-4825-44D1-92E7-D63BC132EC8D}" sibTransId="{40163862-E5E2-43D6-A726-A58F0CDF2022}"/>
    <dgm:cxn modelId="{EA9F42D4-E7C0-41DF-8052-321F1C9DC67F}" type="presOf" srcId="{F575A7AF-D228-4B68-B7A5-AF0BE7AA9447}" destId="{40070DE8-82B5-45F0-8B4E-F43DBF0EBBF3}" srcOrd="0" destOrd="0" presId="urn:microsoft.com/office/officeart/2005/8/layout/vList2"/>
    <dgm:cxn modelId="{33E5DC80-16DE-4BCD-8A9B-E1D79B72D7A4}" type="presParOf" srcId="{D9FF7489-9663-4147-8A6E-CF4D54812410}" destId="{40070DE8-82B5-45F0-8B4E-F43DBF0EBBF3}"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375420-8377-4A1A-A5D3-D1771437213A}" type="doc">
      <dgm:prSet loTypeId="urn:microsoft.com/office/officeart/2005/8/layout/hList1" loCatId="list" qsTypeId="urn:microsoft.com/office/officeart/2005/8/quickstyle/simple1" qsCatId="simple" csTypeId="urn:microsoft.com/office/officeart/2005/8/colors/accent1_4" csCatId="accent1" phldr="1"/>
      <dgm:spPr/>
      <dgm:t>
        <a:bodyPr/>
        <a:lstStyle/>
        <a:p>
          <a:endParaRPr lang="en-US"/>
        </a:p>
      </dgm:t>
    </dgm:pt>
    <dgm:pt modelId="{2B13FD14-4F2D-4275-B4FB-4E1E1C471F70}">
      <dgm:prSet custT="1"/>
      <dgm:spPr/>
      <dgm:t>
        <a:bodyPr/>
        <a:lstStyle/>
        <a:p>
          <a:r>
            <a:rPr lang="en-US" sz="3200" dirty="0"/>
            <a:t>Round-Robin Table</a:t>
          </a:r>
        </a:p>
      </dgm:t>
    </dgm:pt>
    <dgm:pt modelId="{CCC03879-162A-4045-9268-F5ED4D621E09}" type="parTrans" cxnId="{1A8F087F-69CF-4286-9C41-981BB1F4CEF6}">
      <dgm:prSet/>
      <dgm:spPr/>
      <dgm:t>
        <a:bodyPr/>
        <a:lstStyle/>
        <a:p>
          <a:endParaRPr lang="en-US"/>
        </a:p>
      </dgm:t>
    </dgm:pt>
    <dgm:pt modelId="{EDF5A69B-53FE-41D0-9CE1-B775D97E95E8}" type="sibTrans" cxnId="{1A8F087F-69CF-4286-9C41-981BB1F4CEF6}">
      <dgm:prSet/>
      <dgm:spPr/>
      <dgm:t>
        <a:bodyPr/>
        <a:lstStyle/>
        <a:p>
          <a:endParaRPr lang="en-US"/>
        </a:p>
      </dgm:t>
    </dgm:pt>
    <dgm:pt modelId="{BE2098FF-7E22-49D0-A7B7-451B9F10DA18}">
      <dgm:prSet custT="1"/>
      <dgm:spPr/>
      <dgm:t>
        <a:bodyPr/>
        <a:lstStyle/>
        <a:p>
          <a:r>
            <a:rPr lang="en-US" sz="2400" dirty="0"/>
            <a:t>Data distributed in a round-robin fashion across all compute nodes</a:t>
          </a:r>
        </a:p>
      </dgm:t>
    </dgm:pt>
    <dgm:pt modelId="{F25524C8-27A3-41F9-B07D-E560B39F8116}" type="parTrans" cxnId="{34F8DFBC-6545-4AB1-80F5-B2DB492EFBF6}">
      <dgm:prSet/>
      <dgm:spPr/>
      <dgm:t>
        <a:bodyPr/>
        <a:lstStyle/>
        <a:p>
          <a:endParaRPr lang="en-US"/>
        </a:p>
      </dgm:t>
    </dgm:pt>
    <dgm:pt modelId="{F421DFC6-6E7D-418A-9578-732DB7896BC2}" type="sibTrans" cxnId="{34F8DFBC-6545-4AB1-80F5-B2DB492EFBF6}">
      <dgm:prSet/>
      <dgm:spPr/>
      <dgm:t>
        <a:bodyPr/>
        <a:lstStyle/>
        <a:p>
          <a:endParaRPr lang="en-US"/>
        </a:p>
      </dgm:t>
    </dgm:pt>
    <dgm:pt modelId="{D97D64EF-E359-45EA-9EA7-A028ECE61517}">
      <dgm:prSet custT="1"/>
      <dgm:spPr/>
      <dgm:t>
        <a:bodyPr/>
        <a:lstStyle/>
        <a:p>
          <a:r>
            <a:rPr lang="en-US" sz="2400" dirty="0"/>
            <a:t>Join operation will copy full table to each computer node</a:t>
          </a:r>
        </a:p>
      </dgm:t>
    </dgm:pt>
    <dgm:pt modelId="{BB2EF0DA-3B51-4D12-BC7B-356F80105F08}" type="parTrans" cxnId="{C90401D3-FE32-4DD1-AC03-EF614117E63A}">
      <dgm:prSet/>
      <dgm:spPr/>
      <dgm:t>
        <a:bodyPr/>
        <a:lstStyle/>
        <a:p>
          <a:endParaRPr lang="en-US"/>
        </a:p>
      </dgm:t>
    </dgm:pt>
    <dgm:pt modelId="{8F40533D-8E83-4104-8605-D1832B203D49}" type="sibTrans" cxnId="{C90401D3-FE32-4DD1-AC03-EF614117E63A}">
      <dgm:prSet/>
      <dgm:spPr/>
      <dgm:t>
        <a:bodyPr/>
        <a:lstStyle/>
        <a:p>
          <a:endParaRPr lang="en-US"/>
        </a:p>
      </dgm:t>
    </dgm:pt>
    <dgm:pt modelId="{6B12412C-F79B-4096-BBC7-5C3694C73957}">
      <dgm:prSet custT="1"/>
      <dgm:spPr/>
      <dgm:t>
        <a:bodyPr/>
        <a:lstStyle/>
        <a:p>
          <a:r>
            <a:rPr lang="en-US" sz="2400" dirty="0"/>
            <a:t>Broadcast move operation</a:t>
          </a:r>
        </a:p>
      </dgm:t>
    </dgm:pt>
    <dgm:pt modelId="{EAD03A7E-6CD1-46C9-A68B-E3507280D60C}" type="parTrans" cxnId="{A83F83C2-6F29-408E-AADB-D138E92EFF28}">
      <dgm:prSet/>
      <dgm:spPr/>
      <dgm:t>
        <a:bodyPr/>
        <a:lstStyle/>
        <a:p>
          <a:endParaRPr lang="en-US"/>
        </a:p>
      </dgm:t>
    </dgm:pt>
    <dgm:pt modelId="{1FAF9AC9-5EFA-4938-A3C0-0BF4DD4B91F5}" type="sibTrans" cxnId="{A83F83C2-6F29-408E-AADB-D138E92EFF28}">
      <dgm:prSet/>
      <dgm:spPr/>
      <dgm:t>
        <a:bodyPr/>
        <a:lstStyle/>
        <a:p>
          <a:endParaRPr lang="en-US"/>
        </a:p>
      </dgm:t>
    </dgm:pt>
    <dgm:pt modelId="{D80EBE2D-2F5C-4DB3-8E25-1831E87CE700}">
      <dgm:prSet custT="1"/>
      <dgm:spPr>
        <a:solidFill>
          <a:schemeClr val="accent1"/>
        </a:solidFill>
      </dgm:spPr>
      <dgm:t>
        <a:bodyPr/>
        <a:lstStyle/>
        <a:p>
          <a:r>
            <a:rPr lang="en-US" sz="3200" dirty="0"/>
            <a:t>Replicated Table</a:t>
          </a:r>
        </a:p>
      </dgm:t>
    </dgm:pt>
    <dgm:pt modelId="{4B9E9607-28C5-4C9C-831D-4755EA26BB33}" type="parTrans" cxnId="{DBA3DB22-A495-4696-9294-1A29C960B0AE}">
      <dgm:prSet/>
      <dgm:spPr/>
      <dgm:t>
        <a:bodyPr/>
        <a:lstStyle/>
        <a:p>
          <a:endParaRPr lang="en-US"/>
        </a:p>
      </dgm:t>
    </dgm:pt>
    <dgm:pt modelId="{47DE28C3-61F4-4FA9-8C71-BF6C96BF4063}" type="sibTrans" cxnId="{DBA3DB22-A495-4696-9294-1A29C960B0AE}">
      <dgm:prSet/>
      <dgm:spPr/>
      <dgm:t>
        <a:bodyPr/>
        <a:lstStyle/>
        <a:p>
          <a:endParaRPr lang="en-US"/>
        </a:p>
      </dgm:t>
    </dgm:pt>
    <dgm:pt modelId="{1D253C94-D176-4087-8C11-9E693AB9E251}">
      <dgm:prSet custT="1"/>
      <dgm:spPr/>
      <dgm:t>
        <a:bodyPr/>
        <a:lstStyle/>
        <a:p>
          <a:r>
            <a:rPr lang="en-US" sz="2400" dirty="0"/>
            <a:t>Full copy of the table on each compute node</a:t>
          </a:r>
        </a:p>
      </dgm:t>
    </dgm:pt>
    <dgm:pt modelId="{8987BE07-4A7C-48CF-B301-774A89E08494}" type="parTrans" cxnId="{F8FFC9A4-B8C5-44D0-8205-E0A78A03CC11}">
      <dgm:prSet/>
      <dgm:spPr/>
      <dgm:t>
        <a:bodyPr/>
        <a:lstStyle/>
        <a:p>
          <a:endParaRPr lang="en-US"/>
        </a:p>
      </dgm:t>
    </dgm:pt>
    <dgm:pt modelId="{51E21BAB-83BE-4407-AF43-8CD0E1350D6A}" type="sibTrans" cxnId="{F8FFC9A4-B8C5-44D0-8205-E0A78A03CC11}">
      <dgm:prSet/>
      <dgm:spPr/>
      <dgm:t>
        <a:bodyPr/>
        <a:lstStyle/>
        <a:p>
          <a:endParaRPr lang="en-US"/>
        </a:p>
      </dgm:t>
    </dgm:pt>
    <dgm:pt modelId="{4A688BD0-8A6B-4E29-A773-42B45F800A81}">
      <dgm:prSet custT="1"/>
      <dgm:spPr/>
      <dgm:t>
        <a:bodyPr/>
        <a:lstStyle/>
        <a:p>
          <a:r>
            <a:rPr lang="en-US" sz="2400" dirty="0"/>
            <a:t>No expensive data movement between the compute nodes</a:t>
          </a:r>
        </a:p>
      </dgm:t>
    </dgm:pt>
    <dgm:pt modelId="{1A477FA1-EFAC-432E-90A8-81BF3B6006D7}" type="parTrans" cxnId="{B1D243AB-7303-480C-9825-4355C1EE5E6F}">
      <dgm:prSet/>
      <dgm:spPr/>
      <dgm:t>
        <a:bodyPr/>
        <a:lstStyle/>
        <a:p>
          <a:endParaRPr lang="en-US"/>
        </a:p>
      </dgm:t>
    </dgm:pt>
    <dgm:pt modelId="{2DBDD955-DEDF-4CD1-9C41-14C3E495AA3B}" type="sibTrans" cxnId="{B1D243AB-7303-480C-9825-4355C1EE5E6F}">
      <dgm:prSet/>
      <dgm:spPr/>
      <dgm:t>
        <a:bodyPr/>
        <a:lstStyle/>
        <a:p>
          <a:endParaRPr lang="en-US"/>
        </a:p>
      </dgm:t>
    </dgm:pt>
    <dgm:pt modelId="{A056F871-60A8-436F-8B34-A1B5ECB841E5}" type="pres">
      <dgm:prSet presAssocID="{BB375420-8377-4A1A-A5D3-D1771437213A}" presName="Name0" presStyleCnt="0">
        <dgm:presLayoutVars>
          <dgm:dir/>
          <dgm:animLvl val="lvl"/>
          <dgm:resizeHandles val="exact"/>
        </dgm:presLayoutVars>
      </dgm:prSet>
      <dgm:spPr/>
    </dgm:pt>
    <dgm:pt modelId="{9A33F427-7ED8-4833-A3EF-587369CE6310}" type="pres">
      <dgm:prSet presAssocID="{2B13FD14-4F2D-4275-B4FB-4E1E1C471F70}" presName="composite" presStyleCnt="0"/>
      <dgm:spPr/>
    </dgm:pt>
    <dgm:pt modelId="{3A7D5058-D634-4CDB-832C-EE2E6BA1CBDC}" type="pres">
      <dgm:prSet presAssocID="{2B13FD14-4F2D-4275-B4FB-4E1E1C471F70}" presName="parTx" presStyleLbl="alignNode1" presStyleIdx="0" presStyleCnt="2">
        <dgm:presLayoutVars>
          <dgm:chMax val="0"/>
          <dgm:chPref val="0"/>
          <dgm:bulletEnabled val="1"/>
        </dgm:presLayoutVars>
      </dgm:prSet>
      <dgm:spPr/>
    </dgm:pt>
    <dgm:pt modelId="{71680AF0-870C-409C-B3A4-00E5FE84979F}" type="pres">
      <dgm:prSet presAssocID="{2B13FD14-4F2D-4275-B4FB-4E1E1C471F70}" presName="desTx" presStyleLbl="alignAccFollowNode1" presStyleIdx="0" presStyleCnt="2">
        <dgm:presLayoutVars>
          <dgm:bulletEnabled val="1"/>
        </dgm:presLayoutVars>
      </dgm:prSet>
      <dgm:spPr/>
    </dgm:pt>
    <dgm:pt modelId="{E75AE91A-D07F-4926-9EC1-B1093028BA70}" type="pres">
      <dgm:prSet presAssocID="{EDF5A69B-53FE-41D0-9CE1-B775D97E95E8}" presName="space" presStyleCnt="0"/>
      <dgm:spPr/>
    </dgm:pt>
    <dgm:pt modelId="{C6AB9E04-BCDE-4F08-90EB-498B13D60EDE}" type="pres">
      <dgm:prSet presAssocID="{D80EBE2D-2F5C-4DB3-8E25-1831E87CE700}" presName="composite" presStyleCnt="0"/>
      <dgm:spPr/>
    </dgm:pt>
    <dgm:pt modelId="{4D1F1EFF-2F0F-4362-AC61-E4834C0812D6}" type="pres">
      <dgm:prSet presAssocID="{D80EBE2D-2F5C-4DB3-8E25-1831E87CE700}" presName="parTx" presStyleLbl="alignNode1" presStyleIdx="1" presStyleCnt="2">
        <dgm:presLayoutVars>
          <dgm:chMax val="0"/>
          <dgm:chPref val="0"/>
          <dgm:bulletEnabled val="1"/>
        </dgm:presLayoutVars>
      </dgm:prSet>
      <dgm:spPr/>
    </dgm:pt>
    <dgm:pt modelId="{73568850-4A00-4BC1-9460-4786DCA0A429}" type="pres">
      <dgm:prSet presAssocID="{D80EBE2D-2F5C-4DB3-8E25-1831E87CE700}" presName="desTx" presStyleLbl="alignAccFollowNode1" presStyleIdx="1" presStyleCnt="2">
        <dgm:presLayoutVars>
          <dgm:bulletEnabled val="1"/>
        </dgm:presLayoutVars>
      </dgm:prSet>
      <dgm:spPr/>
    </dgm:pt>
  </dgm:ptLst>
  <dgm:cxnLst>
    <dgm:cxn modelId="{95282C0E-FC84-43A9-AA18-B4D250BFD2F9}" type="presOf" srcId="{6B12412C-F79B-4096-BBC7-5C3694C73957}" destId="{71680AF0-870C-409C-B3A4-00E5FE84979F}" srcOrd="0" destOrd="2" presId="urn:microsoft.com/office/officeart/2005/8/layout/hList1"/>
    <dgm:cxn modelId="{86832010-2576-4800-AB02-D1103575EEE2}" type="presOf" srcId="{1D253C94-D176-4087-8C11-9E693AB9E251}" destId="{73568850-4A00-4BC1-9460-4786DCA0A429}" srcOrd="0" destOrd="0" presId="urn:microsoft.com/office/officeart/2005/8/layout/hList1"/>
    <dgm:cxn modelId="{67A0A221-BC31-4747-831A-22B913BB6914}" type="presOf" srcId="{D97D64EF-E359-45EA-9EA7-A028ECE61517}" destId="{71680AF0-870C-409C-B3A4-00E5FE84979F}" srcOrd="0" destOrd="1" presId="urn:microsoft.com/office/officeart/2005/8/layout/hList1"/>
    <dgm:cxn modelId="{DBA3DB22-A495-4696-9294-1A29C960B0AE}" srcId="{BB375420-8377-4A1A-A5D3-D1771437213A}" destId="{D80EBE2D-2F5C-4DB3-8E25-1831E87CE700}" srcOrd="1" destOrd="0" parTransId="{4B9E9607-28C5-4C9C-831D-4755EA26BB33}" sibTransId="{47DE28C3-61F4-4FA9-8C71-BF6C96BF4063}"/>
    <dgm:cxn modelId="{DF0EAE36-524E-4933-A043-65D0B9B081A3}" type="presOf" srcId="{BE2098FF-7E22-49D0-A7B7-451B9F10DA18}" destId="{71680AF0-870C-409C-B3A4-00E5FE84979F}" srcOrd="0" destOrd="0" presId="urn:microsoft.com/office/officeart/2005/8/layout/hList1"/>
    <dgm:cxn modelId="{0EBA343A-D9E2-46EB-8D36-57999D1422C6}" type="presOf" srcId="{D80EBE2D-2F5C-4DB3-8E25-1831E87CE700}" destId="{4D1F1EFF-2F0F-4362-AC61-E4834C0812D6}" srcOrd="0" destOrd="0" presId="urn:microsoft.com/office/officeart/2005/8/layout/hList1"/>
    <dgm:cxn modelId="{7259745A-92E6-47A9-93C2-161C44AB0AAE}" type="presOf" srcId="{BB375420-8377-4A1A-A5D3-D1771437213A}" destId="{A056F871-60A8-436F-8B34-A1B5ECB841E5}" srcOrd="0" destOrd="0" presId="urn:microsoft.com/office/officeart/2005/8/layout/hList1"/>
    <dgm:cxn modelId="{1A8F087F-69CF-4286-9C41-981BB1F4CEF6}" srcId="{BB375420-8377-4A1A-A5D3-D1771437213A}" destId="{2B13FD14-4F2D-4275-B4FB-4E1E1C471F70}" srcOrd="0" destOrd="0" parTransId="{CCC03879-162A-4045-9268-F5ED4D621E09}" sibTransId="{EDF5A69B-53FE-41D0-9CE1-B775D97E95E8}"/>
    <dgm:cxn modelId="{F8FFC9A4-B8C5-44D0-8205-E0A78A03CC11}" srcId="{D80EBE2D-2F5C-4DB3-8E25-1831E87CE700}" destId="{1D253C94-D176-4087-8C11-9E693AB9E251}" srcOrd="0" destOrd="0" parTransId="{8987BE07-4A7C-48CF-B301-774A89E08494}" sibTransId="{51E21BAB-83BE-4407-AF43-8CD0E1350D6A}"/>
    <dgm:cxn modelId="{B1D243AB-7303-480C-9825-4355C1EE5E6F}" srcId="{D80EBE2D-2F5C-4DB3-8E25-1831E87CE700}" destId="{4A688BD0-8A6B-4E29-A773-42B45F800A81}" srcOrd="1" destOrd="0" parTransId="{1A477FA1-EFAC-432E-90A8-81BF3B6006D7}" sibTransId="{2DBDD955-DEDF-4CD1-9C41-14C3E495AA3B}"/>
    <dgm:cxn modelId="{4F6A3DB1-CCDE-4086-9107-C853768B2562}" type="presOf" srcId="{4A688BD0-8A6B-4E29-A773-42B45F800A81}" destId="{73568850-4A00-4BC1-9460-4786DCA0A429}" srcOrd="0" destOrd="1" presId="urn:microsoft.com/office/officeart/2005/8/layout/hList1"/>
    <dgm:cxn modelId="{34F8DFBC-6545-4AB1-80F5-B2DB492EFBF6}" srcId="{2B13FD14-4F2D-4275-B4FB-4E1E1C471F70}" destId="{BE2098FF-7E22-49D0-A7B7-451B9F10DA18}" srcOrd="0" destOrd="0" parTransId="{F25524C8-27A3-41F9-B07D-E560B39F8116}" sibTransId="{F421DFC6-6E7D-418A-9578-732DB7896BC2}"/>
    <dgm:cxn modelId="{A83F83C2-6F29-408E-AADB-D138E92EFF28}" srcId="{2B13FD14-4F2D-4275-B4FB-4E1E1C471F70}" destId="{6B12412C-F79B-4096-BBC7-5C3694C73957}" srcOrd="2" destOrd="0" parTransId="{EAD03A7E-6CD1-46C9-A68B-E3507280D60C}" sibTransId="{1FAF9AC9-5EFA-4938-A3C0-0BF4DD4B91F5}"/>
    <dgm:cxn modelId="{C90401D3-FE32-4DD1-AC03-EF614117E63A}" srcId="{2B13FD14-4F2D-4275-B4FB-4E1E1C471F70}" destId="{D97D64EF-E359-45EA-9EA7-A028ECE61517}" srcOrd="1" destOrd="0" parTransId="{BB2EF0DA-3B51-4D12-BC7B-356F80105F08}" sibTransId="{8F40533D-8E83-4104-8605-D1832B203D49}"/>
    <dgm:cxn modelId="{DB365BEA-0DF9-422B-821B-AB0DA94B5CC8}" type="presOf" srcId="{2B13FD14-4F2D-4275-B4FB-4E1E1C471F70}" destId="{3A7D5058-D634-4CDB-832C-EE2E6BA1CBDC}" srcOrd="0" destOrd="0" presId="urn:microsoft.com/office/officeart/2005/8/layout/hList1"/>
    <dgm:cxn modelId="{738A3FBD-4EB6-4965-A75B-D8F7E16E77CB}" type="presParOf" srcId="{A056F871-60A8-436F-8B34-A1B5ECB841E5}" destId="{9A33F427-7ED8-4833-A3EF-587369CE6310}" srcOrd="0" destOrd="0" presId="urn:microsoft.com/office/officeart/2005/8/layout/hList1"/>
    <dgm:cxn modelId="{60FE02E2-2317-4DA0-893C-0B15B5B1DB61}" type="presParOf" srcId="{9A33F427-7ED8-4833-A3EF-587369CE6310}" destId="{3A7D5058-D634-4CDB-832C-EE2E6BA1CBDC}" srcOrd="0" destOrd="0" presId="urn:microsoft.com/office/officeart/2005/8/layout/hList1"/>
    <dgm:cxn modelId="{FE1608AE-B66F-4E8F-BA0E-F04E17D6313B}" type="presParOf" srcId="{9A33F427-7ED8-4833-A3EF-587369CE6310}" destId="{71680AF0-870C-409C-B3A4-00E5FE84979F}" srcOrd="1" destOrd="0" presId="urn:microsoft.com/office/officeart/2005/8/layout/hList1"/>
    <dgm:cxn modelId="{F0FD0428-8AC1-4F8A-A314-B7E806648599}" type="presParOf" srcId="{A056F871-60A8-436F-8B34-A1B5ECB841E5}" destId="{E75AE91A-D07F-4926-9EC1-B1093028BA70}" srcOrd="1" destOrd="0" presId="urn:microsoft.com/office/officeart/2005/8/layout/hList1"/>
    <dgm:cxn modelId="{40CCACE1-3875-4585-8CF3-D2679449CB02}" type="presParOf" srcId="{A056F871-60A8-436F-8B34-A1B5ECB841E5}" destId="{C6AB9E04-BCDE-4F08-90EB-498B13D60EDE}" srcOrd="2" destOrd="0" presId="urn:microsoft.com/office/officeart/2005/8/layout/hList1"/>
    <dgm:cxn modelId="{E80E5C55-C180-4B6A-9991-945D9657C6EA}" type="presParOf" srcId="{C6AB9E04-BCDE-4F08-90EB-498B13D60EDE}" destId="{4D1F1EFF-2F0F-4362-AC61-E4834C0812D6}" srcOrd="0" destOrd="0" presId="urn:microsoft.com/office/officeart/2005/8/layout/hList1"/>
    <dgm:cxn modelId="{26FCCFBB-CFCD-45E3-BC3C-9EDCCE8D1B0B}" type="presParOf" srcId="{C6AB9E04-BCDE-4F08-90EB-498B13D60EDE}" destId="{73568850-4A00-4BC1-9460-4786DCA0A42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94560D3-0CDD-470C-A36F-1237998CF129}"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1DA7E660-0B25-4ABA-9B72-4DAFACD3D23E}">
      <dgm:prSet/>
      <dgm:spPr/>
      <dgm:t>
        <a:bodyPr/>
        <a:lstStyle/>
        <a:p>
          <a:r>
            <a:rPr lang="en-US" baseline="0" dirty="0"/>
            <a:t>Rebuilds are triggered by the first query against the replicated table after:</a:t>
          </a:r>
          <a:endParaRPr lang="en-US" dirty="0"/>
        </a:p>
      </dgm:t>
    </dgm:pt>
    <dgm:pt modelId="{0791DEF5-91F0-4DA3-B771-53E765AD80F6}" type="parTrans" cxnId="{281FAC3F-E1DA-4047-A977-2FF9D4822C1D}">
      <dgm:prSet/>
      <dgm:spPr/>
      <dgm:t>
        <a:bodyPr/>
        <a:lstStyle/>
        <a:p>
          <a:endParaRPr lang="en-US"/>
        </a:p>
      </dgm:t>
    </dgm:pt>
    <dgm:pt modelId="{0057E356-FA57-4E5B-9941-44ED2AB891F2}" type="sibTrans" cxnId="{281FAC3F-E1DA-4047-A977-2FF9D4822C1D}">
      <dgm:prSet/>
      <dgm:spPr/>
      <dgm:t>
        <a:bodyPr/>
        <a:lstStyle/>
        <a:p>
          <a:endParaRPr lang="en-US"/>
        </a:p>
      </dgm:t>
    </dgm:pt>
    <dgm:pt modelId="{B57847D5-5D41-468D-A372-B6FC68A363C4}">
      <dgm:prSet custT="1"/>
      <dgm:spPr/>
      <dgm:t>
        <a:bodyPr/>
        <a:lstStyle/>
        <a:p>
          <a:r>
            <a:rPr lang="en-US" sz="2400" baseline="0" dirty="0"/>
            <a:t>Data is loaded or modified</a:t>
          </a:r>
          <a:endParaRPr lang="en-US" sz="2400" dirty="0"/>
        </a:p>
      </dgm:t>
    </dgm:pt>
    <dgm:pt modelId="{AB45576E-A7FE-43F0-B6E8-3B8FE5F839AA}" type="parTrans" cxnId="{8B6D6CE5-5883-46EF-A632-F0C401AD73A6}">
      <dgm:prSet/>
      <dgm:spPr/>
      <dgm:t>
        <a:bodyPr/>
        <a:lstStyle/>
        <a:p>
          <a:endParaRPr lang="en-US"/>
        </a:p>
      </dgm:t>
    </dgm:pt>
    <dgm:pt modelId="{9F207C58-B477-42A2-A7E9-86906748088B}" type="sibTrans" cxnId="{8B6D6CE5-5883-46EF-A632-F0C401AD73A6}">
      <dgm:prSet/>
      <dgm:spPr/>
      <dgm:t>
        <a:bodyPr/>
        <a:lstStyle/>
        <a:p>
          <a:endParaRPr lang="en-US"/>
        </a:p>
      </dgm:t>
    </dgm:pt>
    <dgm:pt modelId="{BE3CC178-458E-459F-998B-475F3327822B}">
      <dgm:prSet custT="1"/>
      <dgm:spPr/>
      <dgm:t>
        <a:bodyPr/>
        <a:lstStyle/>
        <a:p>
          <a:r>
            <a:rPr lang="en-US" sz="2400" baseline="0" dirty="0"/>
            <a:t>Database scaling</a:t>
          </a:r>
          <a:endParaRPr lang="en-US" sz="2400" dirty="0"/>
        </a:p>
      </dgm:t>
    </dgm:pt>
    <dgm:pt modelId="{73634680-C0CB-439F-9443-76A0AC972689}" type="parTrans" cxnId="{30CC0307-4833-4A54-A35D-4C7585688A50}">
      <dgm:prSet/>
      <dgm:spPr/>
      <dgm:t>
        <a:bodyPr/>
        <a:lstStyle/>
        <a:p>
          <a:endParaRPr lang="en-US"/>
        </a:p>
      </dgm:t>
    </dgm:pt>
    <dgm:pt modelId="{67609C07-4BC8-440D-81C8-3D255AC5077F}" type="sibTrans" cxnId="{30CC0307-4833-4A54-A35D-4C7585688A50}">
      <dgm:prSet/>
      <dgm:spPr/>
      <dgm:t>
        <a:bodyPr/>
        <a:lstStyle/>
        <a:p>
          <a:endParaRPr lang="en-US"/>
        </a:p>
      </dgm:t>
    </dgm:pt>
    <dgm:pt modelId="{037B3F62-80CA-4844-ADCC-E05400D5DD08}">
      <dgm:prSet custT="1"/>
      <dgm:spPr/>
      <dgm:t>
        <a:bodyPr/>
        <a:lstStyle/>
        <a:p>
          <a:r>
            <a:rPr lang="en-US" sz="2400" baseline="0" dirty="0"/>
            <a:t>Table definition is updated</a:t>
          </a:r>
          <a:endParaRPr lang="en-US" sz="2400" dirty="0"/>
        </a:p>
      </dgm:t>
    </dgm:pt>
    <dgm:pt modelId="{E3E1BC0E-B68A-40A9-B3B9-B4F3FF453FE8}" type="parTrans" cxnId="{AFB4719E-5614-4AE4-9264-D80829BE3C94}">
      <dgm:prSet/>
      <dgm:spPr/>
      <dgm:t>
        <a:bodyPr/>
        <a:lstStyle/>
        <a:p>
          <a:endParaRPr lang="en-US"/>
        </a:p>
      </dgm:t>
    </dgm:pt>
    <dgm:pt modelId="{8CEEED0D-AA37-40F6-9F79-CAE1F3EA5A2F}" type="sibTrans" cxnId="{AFB4719E-5614-4AE4-9264-D80829BE3C94}">
      <dgm:prSet/>
      <dgm:spPr/>
      <dgm:t>
        <a:bodyPr/>
        <a:lstStyle/>
        <a:p>
          <a:endParaRPr lang="en-US"/>
        </a:p>
      </dgm:t>
    </dgm:pt>
    <dgm:pt modelId="{C52660B1-BFEA-4AB2-B31E-596FE9DF4502}">
      <dgm:prSet/>
      <dgm:spPr/>
      <dgm:t>
        <a:bodyPr/>
        <a:lstStyle/>
        <a:p>
          <a:r>
            <a:rPr lang="en-US" baseline="0" dirty="0"/>
            <a:t>Rebuilds are not required/triggered after</a:t>
          </a:r>
          <a:endParaRPr lang="en-US" dirty="0"/>
        </a:p>
      </dgm:t>
    </dgm:pt>
    <dgm:pt modelId="{6A9B5C36-0771-404B-8E05-7681C99A261E}" type="parTrans" cxnId="{A2A6E4C5-C35E-4C49-B5DA-3FFC386E7266}">
      <dgm:prSet/>
      <dgm:spPr/>
      <dgm:t>
        <a:bodyPr/>
        <a:lstStyle/>
        <a:p>
          <a:endParaRPr lang="en-US"/>
        </a:p>
      </dgm:t>
    </dgm:pt>
    <dgm:pt modelId="{98080338-7D89-4488-B228-5AD7462C1585}" type="sibTrans" cxnId="{A2A6E4C5-C35E-4C49-B5DA-3FFC386E7266}">
      <dgm:prSet/>
      <dgm:spPr/>
      <dgm:t>
        <a:bodyPr/>
        <a:lstStyle/>
        <a:p>
          <a:endParaRPr lang="en-US"/>
        </a:p>
      </dgm:t>
    </dgm:pt>
    <dgm:pt modelId="{EC7F4E1B-43B0-4D08-9DD7-933920684B19}">
      <dgm:prSet custT="1"/>
      <dgm:spPr/>
      <dgm:t>
        <a:bodyPr/>
        <a:lstStyle/>
        <a:p>
          <a:r>
            <a:rPr lang="en-US" sz="2400" baseline="0" dirty="0"/>
            <a:t>Pause / Resume operation</a:t>
          </a:r>
          <a:endParaRPr lang="en-US" sz="2400" dirty="0"/>
        </a:p>
      </dgm:t>
    </dgm:pt>
    <dgm:pt modelId="{7DDF80B7-C9FC-4061-A0DE-603D360FAD7F}" type="parTrans" cxnId="{41C3322B-0865-4CD0-BF43-833C254A9199}">
      <dgm:prSet/>
      <dgm:spPr/>
      <dgm:t>
        <a:bodyPr/>
        <a:lstStyle/>
        <a:p>
          <a:endParaRPr lang="en-US"/>
        </a:p>
      </dgm:t>
    </dgm:pt>
    <dgm:pt modelId="{C11529DD-A074-4297-A92A-8CDC3EFF97BF}" type="sibTrans" cxnId="{41C3322B-0865-4CD0-BF43-833C254A9199}">
      <dgm:prSet/>
      <dgm:spPr/>
      <dgm:t>
        <a:bodyPr/>
        <a:lstStyle/>
        <a:p>
          <a:endParaRPr lang="en-US"/>
        </a:p>
      </dgm:t>
    </dgm:pt>
    <dgm:pt modelId="{F80F27B0-4EAC-4DE9-A708-EC93A7FF2914}" type="pres">
      <dgm:prSet presAssocID="{D94560D3-0CDD-470C-A36F-1237998CF129}" presName="Name0" presStyleCnt="0">
        <dgm:presLayoutVars>
          <dgm:dir/>
          <dgm:animLvl val="lvl"/>
          <dgm:resizeHandles val="exact"/>
        </dgm:presLayoutVars>
      </dgm:prSet>
      <dgm:spPr/>
    </dgm:pt>
    <dgm:pt modelId="{63DE43D2-B02F-4104-951C-CFBF029E53CC}" type="pres">
      <dgm:prSet presAssocID="{1DA7E660-0B25-4ABA-9B72-4DAFACD3D23E}" presName="composite" presStyleCnt="0"/>
      <dgm:spPr/>
    </dgm:pt>
    <dgm:pt modelId="{5BE23807-C3C7-4F3B-8AB2-EBB5E4224845}" type="pres">
      <dgm:prSet presAssocID="{1DA7E660-0B25-4ABA-9B72-4DAFACD3D23E}" presName="parTx" presStyleLbl="alignNode1" presStyleIdx="0" presStyleCnt="2">
        <dgm:presLayoutVars>
          <dgm:chMax val="0"/>
          <dgm:chPref val="0"/>
          <dgm:bulletEnabled val="1"/>
        </dgm:presLayoutVars>
      </dgm:prSet>
      <dgm:spPr/>
    </dgm:pt>
    <dgm:pt modelId="{5844E8B1-CB57-4E69-A8AF-89757D1C3BB4}" type="pres">
      <dgm:prSet presAssocID="{1DA7E660-0B25-4ABA-9B72-4DAFACD3D23E}" presName="desTx" presStyleLbl="alignAccFollowNode1" presStyleIdx="0" presStyleCnt="2">
        <dgm:presLayoutVars>
          <dgm:bulletEnabled val="1"/>
        </dgm:presLayoutVars>
      </dgm:prSet>
      <dgm:spPr/>
    </dgm:pt>
    <dgm:pt modelId="{1ADC3412-5864-4F1C-AFE6-15EFD555A82E}" type="pres">
      <dgm:prSet presAssocID="{0057E356-FA57-4E5B-9941-44ED2AB891F2}" presName="space" presStyleCnt="0"/>
      <dgm:spPr/>
    </dgm:pt>
    <dgm:pt modelId="{2255D42B-C672-4B36-B698-ED2F9FC8940F}" type="pres">
      <dgm:prSet presAssocID="{C52660B1-BFEA-4AB2-B31E-596FE9DF4502}" presName="composite" presStyleCnt="0"/>
      <dgm:spPr/>
    </dgm:pt>
    <dgm:pt modelId="{E5CFB772-9F26-402B-9C58-73834B51B62B}" type="pres">
      <dgm:prSet presAssocID="{C52660B1-BFEA-4AB2-B31E-596FE9DF4502}" presName="parTx" presStyleLbl="alignNode1" presStyleIdx="1" presStyleCnt="2">
        <dgm:presLayoutVars>
          <dgm:chMax val="0"/>
          <dgm:chPref val="0"/>
          <dgm:bulletEnabled val="1"/>
        </dgm:presLayoutVars>
      </dgm:prSet>
      <dgm:spPr/>
    </dgm:pt>
    <dgm:pt modelId="{3B0AE0D8-6DDD-4B7E-99E3-3BA8779EA5E0}" type="pres">
      <dgm:prSet presAssocID="{C52660B1-BFEA-4AB2-B31E-596FE9DF4502}" presName="desTx" presStyleLbl="alignAccFollowNode1" presStyleIdx="1" presStyleCnt="2">
        <dgm:presLayoutVars>
          <dgm:bulletEnabled val="1"/>
        </dgm:presLayoutVars>
      </dgm:prSet>
      <dgm:spPr/>
    </dgm:pt>
  </dgm:ptLst>
  <dgm:cxnLst>
    <dgm:cxn modelId="{30CC0307-4833-4A54-A35D-4C7585688A50}" srcId="{1DA7E660-0B25-4ABA-9B72-4DAFACD3D23E}" destId="{BE3CC178-458E-459F-998B-475F3327822B}" srcOrd="1" destOrd="0" parTransId="{73634680-C0CB-439F-9443-76A0AC972689}" sibTransId="{67609C07-4BC8-440D-81C8-3D255AC5077F}"/>
    <dgm:cxn modelId="{AC4E7D19-77C9-477E-8389-C1F922B472DD}" type="presOf" srcId="{B57847D5-5D41-468D-A372-B6FC68A363C4}" destId="{5844E8B1-CB57-4E69-A8AF-89757D1C3BB4}" srcOrd="0" destOrd="0" presId="urn:microsoft.com/office/officeart/2005/8/layout/hList1"/>
    <dgm:cxn modelId="{41C3322B-0865-4CD0-BF43-833C254A9199}" srcId="{C52660B1-BFEA-4AB2-B31E-596FE9DF4502}" destId="{EC7F4E1B-43B0-4D08-9DD7-933920684B19}" srcOrd="0" destOrd="0" parTransId="{7DDF80B7-C9FC-4061-A0DE-603D360FAD7F}" sibTransId="{C11529DD-A074-4297-A92A-8CDC3EFF97BF}"/>
    <dgm:cxn modelId="{64FBC537-6DC5-4DD6-B989-B9F8527E3EBB}" type="presOf" srcId="{BE3CC178-458E-459F-998B-475F3327822B}" destId="{5844E8B1-CB57-4E69-A8AF-89757D1C3BB4}" srcOrd="0" destOrd="1" presId="urn:microsoft.com/office/officeart/2005/8/layout/hList1"/>
    <dgm:cxn modelId="{281FAC3F-E1DA-4047-A977-2FF9D4822C1D}" srcId="{D94560D3-0CDD-470C-A36F-1237998CF129}" destId="{1DA7E660-0B25-4ABA-9B72-4DAFACD3D23E}" srcOrd="0" destOrd="0" parTransId="{0791DEF5-91F0-4DA3-B771-53E765AD80F6}" sibTransId="{0057E356-FA57-4E5B-9941-44ED2AB891F2}"/>
    <dgm:cxn modelId="{4451E44E-4306-473A-AD3B-D7AA327E25FA}" type="presOf" srcId="{D94560D3-0CDD-470C-A36F-1237998CF129}" destId="{F80F27B0-4EAC-4DE9-A708-EC93A7FF2914}" srcOrd="0" destOrd="0" presId="urn:microsoft.com/office/officeart/2005/8/layout/hList1"/>
    <dgm:cxn modelId="{AFB4719E-5614-4AE4-9264-D80829BE3C94}" srcId="{1DA7E660-0B25-4ABA-9B72-4DAFACD3D23E}" destId="{037B3F62-80CA-4844-ADCC-E05400D5DD08}" srcOrd="2" destOrd="0" parTransId="{E3E1BC0E-B68A-40A9-B3B9-B4F3FF453FE8}" sibTransId="{8CEEED0D-AA37-40F6-9F79-CAE1F3EA5A2F}"/>
    <dgm:cxn modelId="{26F055B6-F4E0-40C4-804C-A2A0CA82A0FD}" type="presOf" srcId="{1DA7E660-0B25-4ABA-9B72-4DAFACD3D23E}" destId="{5BE23807-C3C7-4F3B-8AB2-EBB5E4224845}" srcOrd="0" destOrd="0" presId="urn:microsoft.com/office/officeart/2005/8/layout/hList1"/>
    <dgm:cxn modelId="{E30FA1B9-7104-4B72-9B55-A9E3AC10F85D}" type="presOf" srcId="{EC7F4E1B-43B0-4D08-9DD7-933920684B19}" destId="{3B0AE0D8-6DDD-4B7E-99E3-3BA8779EA5E0}" srcOrd="0" destOrd="0" presId="urn:microsoft.com/office/officeart/2005/8/layout/hList1"/>
    <dgm:cxn modelId="{A2A6E4C5-C35E-4C49-B5DA-3FFC386E7266}" srcId="{D94560D3-0CDD-470C-A36F-1237998CF129}" destId="{C52660B1-BFEA-4AB2-B31E-596FE9DF4502}" srcOrd="1" destOrd="0" parTransId="{6A9B5C36-0771-404B-8E05-7681C99A261E}" sibTransId="{98080338-7D89-4488-B228-5AD7462C1585}"/>
    <dgm:cxn modelId="{8B6D6CE5-5883-46EF-A632-F0C401AD73A6}" srcId="{1DA7E660-0B25-4ABA-9B72-4DAFACD3D23E}" destId="{B57847D5-5D41-468D-A372-B6FC68A363C4}" srcOrd="0" destOrd="0" parTransId="{AB45576E-A7FE-43F0-B6E8-3B8FE5F839AA}" sibTransId="{9F207C58-B477-42A2-A7E9-86906748088B}"/>
    <dgm:cxn modelId="{D5F846F7-AEFE-4E03-880C-06DEBDF93763}" type="presOf" srcId="{037B3F62-80CA-4844-ADCC-E05400D5DD08}" destId="{5844E8B1-CB57-4E69-A8AF-89757D1C3BB4}" srcOrd="0" destOrd="2" presId="urn:microsoft.com/office/officeart/2005/8/layout/hList1"/>
    <dgm:cxn modelId="{D5A14AFB-F72D-434A-BCC5-28A9062440A0}" type="presOf" srcId="{C52660B1-BFEA-4AB2-B31E-596FE9DF4502}" destId="{E5CFB772-9F26-402B-9C58-73834B51B62B}" srcOrd="0" destOrd="0" presId="urn:microsoft.com/office/officeart/2005/8/layout/hList1"/>
    <dgm:cxn modelId="{EDD5D39B-0E0E-492E-B0EF-0963B4EDDF92}" type="presParOf" srcId="{F80F27B0-4EAC-4DE9-A708-EC93A7FF2914}" destId="{63DE43D2-B02F-4104-951C-CFBF029E53CC}" srcOrd="0" destOrd="0" presId="urn:microsoft.com/office/officeart/2005/8/layout/hList1"/>
    <dgm:cxn modelId="{A291192A-1CFB-42C0-AB6F-EB7F15CAF912}" type="presParOf" srcId="{63DE43D2-B02F-4104-951C-CFBF029E53CC}" destId="{5BE23807-C3C7-4F3B-8AB2-EBB5E4224845}" srcOrd="0" destOrd="0" presId="urn:microsoft.com/office/officeart/2005/8/layout/hList1"/>
    <dgm:cxn modelId="{A774CA31-9201-4A01-9041-5D427239914F}" type="presParOf" srcId="{63DE43D2-B02F-4104-951C-CFBF029E53CC}" destId="{5844E8B1-CB57-4E69-A8AF-89757D1C3BB4}" srcOrd="1" destOrd="0" presId="urn:microsoft.com/office/officeart/2005/8/layout/hList1"/>
    <dgm:cxn modelId="{A060F5FC-FEF9-4F17-84EC-D6A6E964DF90}" type="presParOf" srcId="{F80F27B0-4EAC-4DE9-A708-EC93A7FF2914}" destId="{1ADC3412-5864-4F1C-AFE6-15EFD555A82E}" srcOrd="1" destOrd="0" presId="urn:microsoft.com/office/officeart/2005/8/layout/hList1"/>
    <dgm:cxn modelId="{F0AA6265-4DB8-4DA8-AF4E-6036AB608B28}" type="presParOf" srcId="{F80F27B0-4EAC-4DE9-A708-EC93A7FF2914}" destId="{2255D42B-C672-4B36-B698-ED2F9FC8940F}" srcOrd="2" destOrd="0" presId="urn:microsoft.com/office/officeart/2005/8/layout/hList1"/>
    <dgm:cxn modelId="{2060D1B1-9F10-4B94-B82B-5E5661E3C0BD}" type="presParOf" srcId="{2255D42B-C672-4B36-B698-ED2F9FC8940F}" destId="{E5CFB772-9F26-402B-9C58-73834B51B62B}" srcOrd="0" destOrd="0" presId="urn:microsoft.com/office/officeart/2005/8/layout/hList1"/>
    <dgm:cxn modelId="{FC7EAFA3-ECDD-406C-95E3-899E05AB765B}" type="presParOf" srcId="{2255D42B-C672-4B36-B698-ED2F9FC8940F}" destId="{3B0AE0D8-6DDD-4B7E-99E3-3BA8779EA5E0}"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1AA9E31-4C34-4D48-BE59-6CFA7AA96389}" type="doc">
      <dgm:prSet loTypeId="urn:microsoft.com/office/officeart/2005/8/layout/lProcess3" loCatId="process" qsTypeId="urn:microsoft.com/office/officeart/2005/8/quickstyle/simple1" qsCatId="simple" csTypeId="urn:microsoft.com/office/officeart/2005/8/colors/accent0_3" csCatId="mainScheme" phldr="1"/>
      <dgm:spPr/>
      <dgm:t>
        <a:bodyPr/>
        <a:lstStyle/>
        <a:p>
          <a:endParaRPr lang="en-US"/>
        </a:p>
      </dgm:t>
    </dgm:pt>
    <dgm:pt modelId="{FB8A1C66-6874-4912-B0F9-74DA54622527}">
      <dgm:prSet/>
      <dgm:spPr/>
      <dgm:t>
        <a:bodyPr/>
        <a:lstStyle/>
        <a:p>
          <a:pPr algn="l"/>
          <a:r>
            <a:rPr lang="en-US" baseline="0" dirty="0"/>
            <a:t>     Check replicated tables that need to be rebuilt</a:t>
          </a:r>
          <a:endParaRPr lang="en-US" dirty="0"/>
        </a:p>
      </dgm:t>
    </dgm:pt>
    <dgm:pt modelId="{0052E8EF-C996-4BEB-8B13-5C9F996013B2}" type="parTrans" cxnId="{052DCFBB-2EAF-4E77-9AE8-1AC29120F832}">
      <dgm:prSet/>
      <dgm:spPr/>
      <dgm:t>
        <a:bodyPr/>
        <a:lstStyle/>
        <a:p>
          <a:endParaRPr lang="en-US"/>
        </a:p>
      </dgm:t>
    </dgm:pt>
    <dgm:pt modelId="{E508A741-2D5B-4C41-BCCC-C475C1A01472}" type="sibTrans" cxnId="{052DCFBB-2EAF-4E77-9AE8-1AC29120F832}">
      <dgm:prSet/>
      <dgm:spPr/>
      <dgm:t>
        <a:bodyPr/>
        <a:lstStyle/>
        <a:p>
          <a:endParaRPr lang="en-US"/>
        </a:p>
      </dgm:t>
    </dgm:pt>
    <dgm:pt modelId="{3F0AF1B4-7FB3-4B96-A94D-E4084D5417F7}" type="pres">
      <dgm:prSet presAssocID="{41AA9E31-4C34-4D48-BE59-6CFA7AA96389}" presName="Name0" presStyleCnt="0">
        <dgm:presLayoutVars>
          <dgm:chPref val="3"/>
          <dgm:dir/>
          <dgm:animLvl val="lvl"/>
          <dgm:resizeHandles/>
        </dgm:presLayoutVars>
      </dgm:prSet>
      <dgm:spPr/>
    </dgm:pt>
    <dgm:pt modelId="{5B31E000-D003-4282-9BE5-6EE9D53CEC8F}" type="pres">
      <dgm:prSet presAssocID="{FB8A1C66-6874-4912-B0F9-74DA54622527}" presName="horFlow" presStyleCnt="0"/>
      <dgm:spPr/>
    </dgm:pt>
    <dgm:pt modelId="{1E0015AE-CD30-4278-AAFC-B02DB4D3DBA1}" type="pres">
      <dgm:prSet presAssocID="{FB8A1C66-6874-4912-B0F9-74DA54622527}" presName="bigChev" presStyleLbl="node1" presStyleIdx="0" presStyleCnt="1" custScaleX="761159"/>
      <dgm:spPr/>
    </dgm:pt>
  </dgm:ptLst>
  <dgm:cxnLst>
    <dgm:cxn modelId="{6DF90B09-63E2-487F-AC33-B66AD8A18E0E}" type="presOf" srcId="{FB8A1C66-6874-4912-B0F9-74DA54622527}" destId="{1E0015AE-CD30-4278-AAFC-B02DB4D3DBA1}" srcOrd="0" destOrd="0" presId="urn:microsoft.com/office/officeart/2005/8/layout/lProcess3"/>
    <dgm:cxn modelId="{052DCFBB-2EAF-4E77-9AE8-1AC29120F832}" srcId="{41AA9E31-4C34-4D48-BE59-6CFA7AA96389}" destId="{FB8A1C66-6874-4912-B0F9-74DA54622527}" srcOrd="0" destOrd="0" parTransId="{0052E8EF-C996-4BEB-8B13-5C9F996013B2}" sibTransId="{E508A741-2D5B-4C41-BCCC-C475C1A01472}"/>
    <dgm:cxn modelId="{B41372DA-D615-4CC5-A40F-EB262CD84712}" type="presOf" srcId="{41AA9E31-4C34-4D48-BE59-6CFA7AA96389}" destId="{3F0AF1B4-7FB3-4B96-A94D-E4084D5417F7}" srcOrd="0" destOrd="0" presId="urn:microsoft.com/office/officeart/2005/8/layout/lProcess3"/>
    <dgm:cxn modelId="{1309E46A-7908-4198-BDBD-68A606769BD3}" type="presParOf" srcId="{3F0AF1B4-7FB3-4B96-A94D-E4084D5417F7}" destId="{5B31E000-D003-4282-9BE5-6EE9D53CEC8F}" srcOrd="0" destOrd="0" presId="urn:microsoft.com/office/officeart/2005/8/layout/lProcess3"/>
    <dgm:cxn modelId="{85492EDE-F49A-48C8-A5F9-AD10C47B9506}" type="presParOf" srcId="{5B31E000-D003-4282-9BE5-6EE9D53CEC8F}" destId="{1E0015AE-CD30-4278-AAFC-B02DB4D3DBA1}"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1AA9E31-4C34-4D48-BE59-6CFA7AA96389}" type="doc">
      <dgm:prSet loTypeId="urn:microsoft.com/office/officeart/2005/8/layout/lProcess3" loCatId="process" qsTypeId="urn:microsoft.com/office/officeart/2005/8/quickstyle/simple1" qsCatId="simple" csTypeId="urn:microsoft.com/office/officeart/2005/8/colors/accent0_3" csCatId="mainScheme" phldr="1"/>
      <dgm:spPr/>
      <dgm:t>
        <a:bodyPr/>
        <a:lstStyle/>
        <a:p>
          <a:endParaRPr lang="en-US"/>
        </a:p>
      </dgm:t>
    </dgm:pt>
    <dgm:pt modelId="{FB8A1C66-6874-4912-B0F9-74DA54622527}">
      <dgm:prSet/>
      <dgm:spPr/>
      <dgm:t>
        <a:bodyPr/>
        <a:lstStyle/>
        <a:p>
          <a:pPr algn="l"/>
          <a:r>
            <a:rPr lang="en-US" dirty="0">
              <a:solidFill>
                <a:schemeClr val="bg1"/>
              </a:solidFill>
            </a:rPr>
            <a:t>     Trigger a rebuild</a:t>
          </a:r>
        </a:p>
      </dgm:t>
    </dgm:pt>
    <dgm:pt modelId="{0052E8EF-C996-4BEB-8B13-5C9F996013B2}" type="parTrans" cxnId="{052DCFBB-2EAF-4E77-9AE8-1AC29120F832}">
      <dgm:prSet/>
      <dgm:spPr/>
      <dgm:t>
        <a:bodyPr/>
        <a:lstStyle/>
        <a:p>
          <a:endParaRPr lang="en-US"/>
        </a:p>
      </dgm:t>
    </dgm:pt>
    <dgm:pt modelId="{E508A741-2D5B-4C41-BCCC-C475C1A01472}" type="sibTrans" cxnId="{052DCFBB-2EAF-4E77-9AE8-1AC29120F832}">
      <dgm:prSet/>
      <dgm:spPr/>
      <dgm:t>
        <a:bodyPr/>
        <a:lstStyle/>
        <a:p>
          <a:endParaRPr lang="en-US"/>
        </a:p>
      </dgm:t>
    </dgm:pt>
    <dgm:pt modelId="{3F0AF1B4-7FB3-4B96-A94D-E4084D5417F7}" type="pres">
      <dgm:prSet presAssocID="{41AA9E31-4C34-4D48-BE59-6CFA7AA96389}" presName="Name0" presStyleCnt="0">
        <dgm:presLayoutVars>
          <dgm:chPref val="3"/>
          <dgm:dir/>
          <dgm:animLvl val="lvl"/>
          <dgm:resizeHandles/>
        </dgm:presLayoutVars>
      </dgm:prSet>
      <dgm:spPr/>
    </dgm:pt>
    <dgm:pt modelId="{5B31E000-D003-4282-9BE5-6EE9D53CEC8F}" type="pres">
      <dgm:prSet presAssocID="{FB8A1C66-6874-4912-B0F9-74DA54622527}" presName="horFlow" presStyleCnt="0"/>
      <dgm:spPr/>
    </dgm:pt>
    <dgm:pt modelId="{1E0015AE-CD30-4278-AAFC-B02DB4D3DBA1}" type="pres">
      <dgm:prSet presAssocID="{FB8A1C66-6874-4912-B0F9-74DA54622527}" presName="bigChev" presStyleLbl="node1" presStyleIdx="0" presStyleCnt="1" custScaleX="761159"/>
      <dgm:spPr/>
    </dgm:pt>
  </dgm:ptLst>
  <dgm:cxnLst>
    <dgm:cxn modelId="{6DF90B09-63E2-487F-AC33-B66AD8A18E0E}" type="presOf" srcId="{FB8A1C66-6874-4912-B0F9-74DA54622527}" destId="{1E0015AE-CD30-4278-AAFC-B02DB4D3DBA1}" srcOrd="0" destOrd="0" presId="urn:microsoft.com/office/officeart/2005/8/layout/lProcess3"/>
    <dgm:cxn modelId="{052DCFBB-2EAF-4E77-9AE8-1AC29120F832}" srcId="{41AA9E31-4C34-4D48-BE59-6CFA7AA96389}" destId="{FB8A1C66-6874-4912-B0F9-74DA54622527}" srcOrd="0" destOrd="0" parTransId="{0052E8EF-C996-4BEB-8B13-5C9F996013B2}" sibTransId="{E508A741-2D5B-4C41-BCCC-C475C1A01472}"/>
    <dgm:cxn modelId="{B41372DA-D615-4CC5-A40F-EB262CD84712}" type="presOf" srcId="{41AA9E31-4C34-4D48-BE59-6CFA7AA96389}" destId="{3F0AF1B4-7FB3-4B96-A94D-E4084D5417F7}" srcOrd="0" destOrd="0" presId="urn:microsoft.com/office/officeart/2005/8/layout/lProcess3"/>
    <dgm:cxn modelId="{1309E46A-7908-4198-BDBD-68A606769BD3}" type="presParOf" srcId="{3F0AF1B4-7FB3-4B96-A94D-E4084D5417F7}" destId="{5B31E000-D003-4282-9BE5-6EE9D53CEC8F}" srcOrd="0" destOrd="0" presId="urn:microsoft.com/office/officeart/2005/8/layout/lProcess3"/>
    <dgm:cxn modelId="{85492EDE-F49A-48C8-A5F9-AD10C47B9506}" type="presParOf" srcId="{5B31E000-D003-4282-9BE5-6EE9D53CEC8F}" destId="{1E0015AE-CD30-4278-AAFC-B02DB4D3DBA1}" srcOrd="0" destOrd="0" presId="urn:microsoft.com/office/officeart/2005/8/layout/l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51D6068-45E2-42D2-9633-8E930CF03EF7}"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en-US"/>
        </a:p>
      </dgm:t>
    </dgm:pt>
    <dgm:pt modelId="{E71D6287-54A7-4CF9-B2A9-60490FDD259A}">
      <dgm:prSet custT="1"/>
      <dgm:spPr/>
      <dgm:t>
        <a:bodyPr/>
        <a:lstStyle/>
        <a:p>
          <a:r>
            <a:rPr lang="en-GB" sz="2000" baseline="0" dirty="0"/>
            <a:t>Data cached based on workload characteristics</a:t>
          </a:r>
          <a:endParaRPr lang="en-US" sz="2000" dirty="0"/>
        </a:p>
      </dgm:t>
    </dgm:pt>
    <dgm:pt modelId="{EA091FF0-D25B-4EA2-B237-C9FB65EE18DA}" type="parTrans" cxnId="{AE12A068-BC24-4BCA-974B-0171A8FF4892}">
      <dgm:prSet/>
      <dgm:spPr/>
      <dgm:t>
        <a:bodyPr/>
        <a:lstStyle/>
        <a:p>
          <a:endParaRPr lang="en-US" sz="2000"/>
        </a:p>
      </dgm:t>
    </dgm:pt>
    <dgm:pt modelId="{215301B4-CA41-4B13-A356-C5E7286AE1E1}" type="sibTrans" cxnId="{AE12A068-BC24-4BCA-974B-0171A8FF4892}">
      <dgm:prSet/>
      <dgm:spPr/>
      <dgm:t>
        <a:bodyPr/>
        <a:lstStyle/>
        <a:p>
          <a:endParaRPr lang="en-US" sz="2000"/>
        </a:p>
      </dgm:t>
    </dgm:pt>
    <dgm:pt modelId="{C907F8A9-F966-4DE5-9233-5E03C577A499}">
      <dgm:prSet custT="1"/>
      <dgm:spPr/>
      <dgm:t>
        <a:bodyPr/>
        <a:lstStyle/>
        <a:p>
          <a:r>
            <a:rPr lang="en-GB" sz="2000" baseline="0" dirty="0"/>
            <a:t>Non-Volatile Memory Express (</a:t>
          </a:r>
          <a:r>
            <a:rPr lang="en-GB" sz="2000" baseline="0" dirty="0" err="1"/>
            <a:t>NVMe</a:t>
          </a:r>
          <a:r>
            <a:rPr lang="en-GB" sz="2000" baseline="0" dirty="0"/>
            <a:t>)</a:t>
          </a:r>
          <a:endParaRPr lang="en-US" sz="2000" dirty="0"/>
        </a:p>
      </dgm:t>
    </dgm:pt>
    <dgm:pt modelId="{63B79082-D379-43FB-A83C-7C49AA928B39}" type="parTrans" cxnId="{3709F7BD-CB29-4BAA-B6DC-59298AEDD51A}">
      <dgm:prSet/>
      <dgm:spPr/>
      <dgm:t>
        <a:bodyPr/>
        <a:lstStyle/>
        <a:p>
          <a:endParaRPr lang="en-US" sz="2000"/>
        </a:p>
      </dgm:t>
    </dgm:pt>
    <dgm:pt modelId="{1FA313FC-A210-4A06-9A74-29082857357D}" type="sibTrans" cxnId="{3709F7BD-CB29-4BAA-B6DC-59298AEDD51A}">
      <dgm:prSet/>
      <dgm:spPr/>
      <dgm:t>
        <a:bodyPr/>
        <a:lstStyle/>
        <a:p>
          <a:endParaRPr lang="en-US" sz="2000"/>
        </a:p>
      </dgm:t>
    </dgm:pt>
    <dgm:pt modelId="{59BB2A16-E35B-4F95-95B2-9BEE1FE9B875}">
      <dgm:prSet custT="1"/>
      <dgm:spPr/>
      <dgm:t>
        <a:bodyPr/>
        <a:lstStyle/>
        <a:p>
          <a:r>
            <a:rPr lang="en-US" sz="2000" baseline="0" dirty="0"/>
            <a:t>I/O - </a:t>
          </a:r>
          <a:r>
            <a:rPr lang="en-US" sz="2000" baseline="0" dirty="0" err="1"/>
            <a:t>NVMe</a:t>
          </a:r>
          <a:r>
            <a:rPr lang="en-US" sz="2000" baseline="0" dirty="0"/>
            <a:t> SSDs &gt; SATA SSDs/hard drives</a:t>
          </a:r>
          <a:endParaRPr lang="en-US" sz="2000" dirty="0"/>
        </a:p>
      </dgm:t>
    </dgm:pt>
    <dgm:pt modelId="{188B9011-C48C-40AE-B940-FE4E862F01D9}" type="parTrans" cxnId="{9E4DB0D9-F905-4DE4-9BC1-43B1BD79BF25}">
      <dgm:prSet/>
      <dgm:spPr/>
      <dgm:t>
        <a:bodyPr/>
        <a:lstStyle/>
        <a:p>
          <a:endParaRPr lang="en-US" sz="2000"/>
        </a:p>
      </dgm:t>
    </dgm:pt>
    <dgm:pt modelId="{90ADE36F-9115-40F3-8D3D-B6E2E43FBB32}" type="sibTrans" cxnId="{9E4DB0D9-F905-4DE4-9BC1-43B1BD79BF25}">
      <dgm:prSet/>
      <dgm:spPr/>
      <dgm:t>
        <a:bodyPr/>
        <a:lstStyle/>
        <a:p>
          <a:endParaRPr lang="en-US" sz="2000"/>
        </a:p>
      </dgm:t>
    </dgm:pt>
    <dgm:pt modelId="{F15CED7E-1672-416C-B48C-D57E0DA7569E}" type="pres">
      <dgm:prSet presAssocID="{E51D6068-45E2-42D2-9633-8E930CF03EF7}" presName="Name0" presStyleCnt="0">
        <dgm:presLayoutVars>
          <dgm:chMax val="7"/>
          <dgm:chPref val="7"/>
          <dgm:dir/>
        </dgm:presLayoutVars>
      </dgm:prSet>
      <dgm:spPr/>
    </dgm:pt>
    <dgm:pt modelId="{B4DB4E4B-52BC-4038-8FBE-C96A5195A062}" type="pres">
      <dgm:prSet presAssocID="{E51D6068-45E2-42D2-9633-8E930CF03EF7}" presName="Name1" presStyleCnt="0"/>
      <dgm:spPr/>
    </dgm:pt>
    <dgm:pt modelId="{E2C041F9-EE9B-41E5-BA26-3F659F4C420A}" type="pres">
      <dgm:prSet presAssocID="{E51D6068-45E2-42D2-9633-8E930CF03EF7}" presName="cycle" presStyleCnt="0"/>
      <dgm:spPr/>
    </dgm:pt>
    <dgm:pt modelId="{D9827750-7164-4C28-9529-5F9081D9A307}" type="pres">
      <dgm:prSet presAssocID="{E51D6068-45E2-42D2-9633-8E930CF03EF7}" presName="srcNode" presStyleLbl="node1" presStyleIdx="0" presStyleCnt="3"/>
      <dgm:spPr/>
    </dgm:pt>
    <dgm:pt modelId="{5473385E-7A23-48F9-A6A8-EFE449313703}" type="pres">
      <dgm:prSet presAssocID="{E51D6068-45E2-42D2-9633-8E930CF03EF7}" presName="conn" presStyleLbl="parChTrans1D2" presStyleIdx="0" presStyleCnt="1"/>
      <dgm:spPr/>
    </dgm:pt>
    <dgm:pt modelId="{6D8F2193-1C5E-4B3F-83F8-48B8F8E6C837}" type="pres">
      <dgm:prSet presAssocID="{E51D6068-45E2-42D2-9633-8E930CF03EF7}" presName="extraNode" presStyleLbl="node1" presStyleIdx="0" presStyleCnt="3"/>
      <dgm:spPr/>
    </dgm:pt>
    <dgm:pt modelId="{835F87A0-8A7E-4D67-9B0C-ED58A130E05C}" type="pres">
      <dgm:prSet presAssocID="{E51D6068-45E2-42D2-9633-8E930CF03EF7}" presName="dstNode" presStyleLbl="node1" presStyleIdx="0" presStyleCnt="3"/>
      <dgm:spPr/>
    </dgm:pt>
    <dgm:pt modelId="{FC200C3A-C452-496A-B072-D37E3DE051DB}" type="pres">
      <dgm:prSet presAssocID="{E71D6287-54A7-4CF9-B2A9-60490FDD259A}" presName="text_1" presStyleLbl="node1" presStyleIdx="0" presStyleCnt="3">
        <dgm:presLayoutVars>
          <dgm:bulletEnabled val="1"/>
        </dgm:presLayoutVars>
      </dgm:prSet>
      <dgm:spPr/>
    </dgm:pt>
    <dgm:pt modelId="{CDE7DDD8-7D2F-4F28-8A99-59D5842E8E8C}" type="pres">
      <dgm:prSet presAssocID="{E71D6287-54A7-4CF9-B2A9-60490FDD259A}" presName="accent_1" presStyleCnt="0"/>
      <dgm:spPr/>
    </dgm:pt>
    <dgm:pt modelId="{739013A2-F327-478A-989C-25E5465CB2A9}" type="pres">
      <dgm:prSet presAssocID="{E71D6287-54A7-4CF9-B2A9-60490FDD259A}" presName="accentRepeatNode" presStyleLbl="solidFgAcc1" presStyleIdx="0" presStyleCnt="3"/>
      <dgm:spPr/>
    </dgm:pt>
    <dgm:pt modelId="{1255DD69-975F-4A43-BFAE-B05C1481F465}" type="pres">
      <dgm:prSet presAssocID="{C907F8A9-F966-4DE5-9233-5E03C577A499}" presName="text_2" presStyleLbl="node1" presStyleIdx="1" presStyleCnt="3">
        <dgm:presLayoutVars>
          <dgm:bulletEnabled val="1"/>
        </dgm:presLayoutVars>
      </dgm:prSet>
      <dgm:spPr/>
    </dgm:pt>
    <dgm:pt modelId="{3A8B2EB0-4399-4DBF-AEF2-9D0060D573F3}" type="pres">
      <dgm:prSet presAssocID="{C907F8A9-F966-4DE5-9233-5E03C577A499}" presName="accent_2" presStyleCnt="0"/>
      <dgm:spPr/>
    </dgm:pt>
    <dgm:pt modelId="{E789BC6B-0D20-448E-8175-49A9DEB18F4D}" type="pres">
      <dgm:prSet presAssocID="{C907F8A9-F966-4DE5-9233-5E03C577A499}" presName="accentRepeatNode" presStyleLbl="solidFgAcc1" presStyleIdx="1" presStyleCnt="3"/>
      <dgm:spPr/>
    </dgm:pt>
    <dgm:pt modelId="{610173A9-25F4-4B6D-8E70-EB615293A362}" type="pres">
      <dgm:prSet presAssocID="{59BB2A16-E35B-4F95-95B2-9BEE1FE9B875}" presName="text_3" presStyleLbl="node1" presStyleIdx="2" presStyleCnt="3">
        <dgm:presLayoutVars>
          <dgm:bulletEnabled val="1"/>
        </dgm:presLayoutVars>
      </dgm:prSet>
      <dgm:spPr/>
    </dgm:pt>
    <dgm:pt modelId="{91B94299-71CF-4E4A-A9F4-290C5443C273}" type="pres">
      <dgm:prSet presAssocID="{59BB2A16-E35B-4F95-95B2-9BEE1FE9B875}" presName="accent_3" presStyleCnt="0"/>
      <dgm:spPr/>
    </dgm:pt>
    <dgm:pt modelId="{F19D19CA-CAD4-4719-A6C7-2394A99B6002}" type="pres">
      <dgm:prSet presAssocID="{59BB2A16-E35B-4F95-95B2-9BEE1FE9B875}" presName="accentRepeatNode" presStyleLbl="solidFgAcc1" presStyleIdx="2" presStyleCnt="3"/>
      <dgm:spPr/>
    </dgm:pt>
  </dgm:ptLst>
  <dgm:cxnLst>
    <dgm:cxn modelId="{BDFF223C-EA25-4166-A8D9-2323EE2D9C29}" type="presOf" srcId="{E51D6068-45E2-42D2-9633-8E930CF03EF7}" destId="{F15CED7E-1672-416C-B48C-D57E0DA7569E}" srcOrd="0" destOrd="0" presId="urn:microsoft.com/office/officeart/2008/layout/VerticalCurvedList"/>
    <dgm:cxn modelId="{D08FDA41-89A7-4B4E-A016-7123C1950B12}" type="presOf" srcId="{E71D6287-54A7-4CF9-B2A9-60490FDD259A}" destId="{FC200C3A-C452-496A-B072-D37E3DE051DB}" srcOrd="0" destOrd="0" presId="urn:microsoft.com/office/officeart/2008/layout/VerticalCurvedList"/>
    <dgm:cxn modelId="{AE12A068-BC24-4BCA-974B-0171A8FF4892}" srcId="{E51D6068-45E2-42D2-9633-8E930CF03EF7}" destId="{E71D6287-54A7-4CF9-B2A9-60490FDD259A}" srcOrd="0" destOrd="0" parTransId="{EA091FF0-D25B-4EA2-B237-C9FB65EE18DA}" sibTransId="{215301B4-CA41-4B13-A356-C5E7286AE1E1}"/>
    <dgm:cxn modelId="{F39C0A90-1BA4-4087-A2BF-731B21DADE8E}" type="presOf" srcId="{215301B4-CA41-4B13-A356-C5E7286AE1E1}" destId="{5473385E-7A23-48F9-A6A8-EFE449313703}" srcOrd="0" destOrd="0" presId="urn:microsoft.com/office/officeart/2008/layout/VerticalCurvedList"/>
    <dgm:cxn modelId="{6E1ED0B5-3ECD-4D53-A0E4-530307DC270D}" type="presOf" srcId="{59BB2A16-E35B-4F95-95B2-9BEE1FE9B875}" destId="{610173A9-25F4-4B6D-8E70-EB615293A362}" srcOrd="0" destOrd="0" presId="urn:microsoft.com/office/officeart/2008/layout/VerticalCurvedList"/>
    <dgm:cxn modelId="{3709F7BD-CB29-4BAA-B6DC-59298AEDD51A}" srcId="{E51D6068-45E2-42D2-9633-8E930CF03EF7}" destId="{C907F8A9-F966-4DE5-9233-5E03C577A499}" srcOrd="1" destOrd="0" parTransId="{63B79082-D379-43FB-A83C-7C49AA928B39}" sibTransId="{1FA313FC-A210-4A06-9A74-29082857357D}"/>
    <dgm:cxn modelId="{9E4DB0D9-F905-4DE4-9BC1-43B1BD79BF25}" srcId="{E51D6068-45E2-42D2-9633-8E930CF03EF7}" destId="{59BB2A16-E35B-4F95-95B2-9BEE1FE9B875}" srcOrd="2" destOrd="0" parTransId="{188B9011-C48C-40AE-B940-FE4E862F01D9}" sibTransId="{90ADE36F-9115-40F3-8D3D-B6E2E43FBB32}"/>
    <dgm:cxn modelId="{B6DAF2FC-DEAD-4FAE-B06D-25A243F6A8C9}" type="presOf" srcId="{C907F8A9-F966-4DE5-9233-5E03C577A499}" destId="{1255DD69-975F-4A43-BFAE-B05C1481F465}" srcOrd="0" destOrd="0" presId="urn:microsoft.com/office/officeart/2008/layout/VerticalCurvedList"/>
    <dgm:cxn modelId="{A49AB868-FB0E-4C2B-9689-825A69E95C87}" type="presParOf" srcId="{F15CED7E-1672-416C-B48C-D57E0DA7569E}" destId="{B4DB4E4B-52BC-4038-8FBE-C96A5195A062}" srcOrd="0" destOrd="0" presId="urn:microsoft.com/office/officeart/2008/layout/VerticalCurvedList"/>
    <dgm:cxn modelId="{663F15A9-FFC4-4C60-BE6A-CB9961948D2B}" type="presParOf" srcId="{B4DB4E4B-52BC-4038-8FBE-C96A5195A062}" destId="{E2C041F9-EE9B-41E5-BA26-3F659F4C420A}" srcOrd="0" destOrd="0" presId="urn:microsoft.com/office/officeart/2008/layout/VerticalCurvedList"/>
    <dgm:cxn modelId="{72FF6C89-3D86-4A9D-8023-36C854FBC1B4}" type="presParOf" srcId="{E2C041F9-EE9B-41E5-BA26-3F659F4C420A}" destId="{D9827750-7164-4C28-9529-5F9081D9A307}" srcOrd="0" destOrd="0" presId="urn:microsoft.com/office/officeart/2008/layout/VerticalCurvedList"/>
    <dgm:cxn modelId="{9CB0972C-A050-44D4-A997-29EAC79605A6}" type="presParOf" srcId="{E2C041F9-EE9B-41E5-BA26-3F659F4C420A}" destId="{5473385E-7A23-48F9-A6A8-EFE449313703}" srcOrd="1" destOrd="0" presId="urn:microsoft.com/office/officeart/2008/layout/VerticalCurvedList"/>
    <dgm:cxn modelId="{E5BB5576-FCE7-438E-BFED-C49BF9CBBF9E}" type="presParOf" srcId="{E2C041F9-EE9B-41E5-BA26-3F659F4C420A}" destId="{6D8F2193-1C5E-4B3F-83F8-48B8F8E6C837}" srcOrd="2" destOrd="0" presId="urn:microsoft.com/office/officeart/2008/layout/VerticalCurvedList"/>
    <dgm:cxn modelId="{8B20688F-D43B-4A2D-9146-B191BA7A7BAB}" type="presParOf" srcId="{E2C041F9-EE9B-41E5-BA26-3F659F4C420A}" destId="{835F87A0-8A7E-4D67-9B0C-ED58A130E05C}" srcOrd="3" destOrd="0" presId="urn:microsoft.com/office/officeart/2008/layout/VerticalCurvedList"/>
    <dgm:cxn modelId="{2D9B06DA-F0E3-4661-AD33-A0CD29D45F1C}" type="presParOf" srcId="{B4DB4E4B-52BC-4038-8FBE-C96A5195A062}" destId="{FC200C3A-C452-496A-B072-D37E3DE051DB}" srcOrd="1" destOrd="0" presId="urn:microsoft.com/office/officeart/2008/layout/VerticalCurvedList"/>
    <dgm:cxn modelId="{8B6A9CD9-5D96-43F7-B9D4-A03CC377B74D}" type="presParOf" srcId="{B4DB4E4B-52BC-4038-8FBE-C96A5195A062}" destId="{CDE7DDD8-7D2F-4F28-8A99-59D5842E8E8C}" srcOrd="2" destOrd="0" presId="urn:microsoft.com/office/officeart/2008/layout/VerticalCurvedList"/>
    <dgm:cxn modelId="{94FE02E5-5B72-4449-A2A5-6CB5CAEE6ED4}" type="presParOf" srcId="{CDE7DDD8-7D2F-4F28-8A99-59D5842E8E8C}" destId="{739013A2-F327-478A-989C-25E5465CB2A9}" srcOrd="0" destOrd="0" presId="urn:microsoft.com/office/officeart/2008/layout/VerticalCurvedList"/>
    <dgm:cxn modelId="{67EB412F-2A12-474C-819D-0409AA966A3D}" type="presParOf" srcId="{B4DB4E4B-52BC-4038-8FBE-C96A5195A062}" destId="{1255DD69-975F-4A43-BFAE-B05C1481F465}" srcOrd="3" destOrd="0" presId="urn:microsoft.com/office/officeart/2008/layout/VerticalCurvedList"/>
    <dgm:cxn modelId="{3A7CF7BF-1659-4943-9E47-B4F32D9066DD}" type="presParOf" srcId="{B4DB4E4B-52BC-4038-8FBE-C96A5195A062}" destId="{3A8B2EB0-4399-4DBF-AEF2-9D0060D573F3}" srcOrd="4" destOrd="0" presId="urn:microsoft.com/office/officeart/2008/layout/VerticalCurvedList"/>
    <dgm:cxn modelId="{3CE86097-50F5-4007-8F74-90D5E5AC18D7}" type="presParOf" srcId="{3A8B2EB0-4399-4DBF-AEF2-9D0060D573F3}" destId="{E789BC6B-0D20-448E-8175-49A9DEB18F4D}" srcOrd="0" destOrd="0" presId="urn:microsoft.com/office/officeart/2008/layout/VerticalCurvedList"/>
    <dgm:cxn modelId="{01F01514-4A12-4612-9EFB-57137F35F7A4}" type="presParOf" srcId="{B4DB4E4B-52BC-4038-8FBE-C96A5195A062}" destId="{610173A9-25F4-4B6D-8E70-EB615293A362}" srcOrd="5" destOrd="0" presId="urn:microsoft.com/office/officeart/2008/layout/VerticalCurvedList"/>
    <dgm:cxn modelId="{DF54C694-A730-4BAD-966D-6553660F9CF2}" type="presParOf" srcId="{B4DB4E4B-52BC-4038-8FBE-C96A5195A062}" destId="{91B94299-71CF-4E4A-A9F4-290C5443C273}" srcOrd="6" destOrd="0" presId="urn:microsoft.com/office/officeart/2008/layout/VerticalCurvedList"/>
    <dgm:cxn modelId="{0014BCED-1B22-49D7-A4C7-DA0142725032}" type="presParOf" srcId="{91B94299-71CF-4E4A-A9F4-290C5443C273}" destId="{F19D19CA-CAD4-4719-A6C7-2394A99B60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B8D76FB-4B80-4108-B4B9-AAF719719BF4}"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6A6D1B78-28D3-40A7-BCE1-10367460E7F9}">
      <dgm:prSet custT="1"/>
      <dgm:spPr/>
      <dgm:t>
        <a:bodyPr/>
        <a:lstStyle/>
        <a:p>
          <a:r>
            <a:rPr lang="en-US" sz="2800" baseline="0" dirty="0"/>
            <a:t>Use ELT where possible</a:t>
          </a:r>
          <a:endParaRPr lang="en-US" sz="2800" dirty="0"/>
        </a:p>
      </dgm:t>
    </dgm:pt>
    <dgm:pt modelId="{A8015C7C-0092-4CE1-8524-84AAC73A0816}" type="parTrans" cxnId="{9468BA69-0FAF-40BF-9189-6B1A39129BDC}">
      <dgm:prSet/>
      <dgm:spPr/>
      <dgm:t>
        <a:bodyPr/>
        <a:lstStyle/>
        <a:p>
          <a:endParaRPr lang="en-US"/>
        </a:p>
      </dgm:t>
    </dgm:pt>
    <dgm:pt modelId="{4AF42649-3CCC-4D0C-BC69-33FC85D499DD}" type="sibTrans" cxnId="{9468BA69-0FAF-40BF-9189-6B1A39129BDC}">
      <dgm:prSet/>
      <dgm:spPr/>
      <dgm:t>
        <a:bodyPr/>
        <a:lstStyle/>
        <a:p>
          <a:endParaRPr lang="en-US"/>
        </a:p>
      </dgm:t>
    </dgm:pt>
    <dgm:pt modelId="{53F85A7C-E29C-432B-9906-64E6D8C0C6CC}">
      <dgm:prSet custT="1"/>
      <dgm:spPr/>
      <dgm:t>
        <a:bodyPr/>
        <a:lstStyle/>
        <a:p>
          <a:r>
            <a:rPr lang="en-US" sz="2800" baseline="0" dirty="0"/>
            <a:t>Leverage HEAP for initial load</a:t>
          </a:r>
          <a:endParaRPr lang="en-US" sz="2800" dirty="0"/>
        </a:p>
      </dgm:t>
    </dgm:pt>
    <dgm:pt modelId="{14955633-3326-4F56-BA11-B4E644C5AE8C}" type="parTrans" cxnId="{4CC5F45E-F5A9-406C-94FC-1DFD4A44501B}">
      <dgm:prSet/>
      <dgm:spPr/>
      <dgm:t>
        <a:bodyPr/>
        <a:lstStyle/>
        <a:p>
          <a:endParaRPr lang="en-US"/>
        </a:p>
      </dgm:t>
    </dgm:pt>
    <dgm:pt modelId="{72D1C622-4D64-406F-99ED-5FAC70AEDC2C}" type="sibTrans" cxnId="{4CC5F45E-F5A9-406C-94FC-1DFD4A44501B}">
      <dgm:prSet/>
      <dgm:spPr/>
      <dgm:t>
        <a:bodyPr/>
        <a:lstStyle/>
        <a:p>
          <a:endParaRPr lang="en-US"/>
        </a:p>
      </dgm:t>
    </dgm:pt>
    <dgm:pt modelId="{B44EB244-3FC8-48B1-918B-5749059101B2}">
      <dgm:prSet custT="1"/>
      <dgm:spPr/>
      <dgm:t>
        <a:bodyPr/>
        <a:lstStyle/>
        <a:p>
          <a:r>
            <a:rPr lang="en-US" sz="2400" baseline="0" dirty="0"/>
            <a:t>Faster load time</a:t>
          </a:r>
          <a:endParaRPr lang="en-US" sz="2400" dirty="0"/>
        </a:p>
      </dgm:t>
    </dgm:pt>
    <dgm:pt modelId="{1FAEBC42-B38B-42E1-B2C4-AFBF299E4A9C}" type="parTrans" cxnId="{30E18703-C1C0-4564-AB5C-EBC0A141B268}">
      <dgm:prSet/>
      <dgm:spPr/>
      <dgm:t>
        <a:bodyPr/>
        <a:lstStyle/>
        <a:p>
          <a:endParaRPr lang="en-US"/>
        </a:p>
      </dgm:t>
    </dgm:pt>
    <dgm:pt modelId="{41CC3717-413F-4B67-8E34-1E51987DB33C}" type="sibTrans" cxnId="{30E18703-C1C0-4564-AB5C-EBC0A141B268}">
      <dgm:prSet/>
      <dgm:spPr/>
      <dgm:t>
        <a:bodyPr/>
        <a:lstStyle/>
        <a:p>
          <a:endParaRPr lang="en-US"/>
        </a:p>
      </dgm:t>
    </dgm:pt>
    <dgm:pt modelId="{8F325229-EA21-4282-9EC8-E37272FCDF83}">
      <dgm:prSet custT="1"/>
      <dgm:spPr/>
      <dgm:t>
        <a:bodyPr/>
        <a:lstStyle/>
        <a:p>
          <a:r>
            <a:rPr lang="en-US" sz="2400" baseline="0" dirty="0"/>
            <a:t>Prevent cache population/eviction</a:t>
          </a:r>
          <a:endParaRPr lang="en-US" sz="2400" dirty="0"/>
        </a:p>
      </dgm:t>
    </dgm:pt>
    <dgm:pt modelId="{0F07C89B-75A4-43F8-8B0B-3EC00B00CC93}" type="parTrans" cxnId="{609E7A33-AAD6-45C2-BD58-DD21AAFC279E}">
      <dgm:prSet/>
      <dgm:spPr/>
      <dgm:t>
        <a:bodyPr/>
        <a:lstStyle/>
        <a:p>
          <a:endParaRPr lang="en-US"/>
        </a:p>
      </dgm:t>
    </dgm:pt>
    <dgm:pt modelId="{1523A058-4A43-4245-965B-E58609741C3C}" type="sibTrans" cxnId="{609E7A33-AAD6-45C2-BD58-DD21AAFC279E}">
      <dgm:prSet/>
      <dgm:spPr/>
      <dgm:t>
        <a:bodyPr/>
        <a:lstStyle/>
        <a:p>
          <a:endParaRPr lang="en-US"/>
        </a:p>
      </dgm:t>
    </dgm:pt>
    <dgm:pt modelId="{01D1025F-78C3-446F-B981-F8363D8C606E}">
      <dgm:prSet custT="1"/>
      <dgm:spPr/>
      <dgm:t>
        <a:bodyPr/>
        <a:lstStyle/>
        <a:p>
          <a:r>
            <a:rPr lang="en-US" sz="2800" baseline="0" dirty="0"/>
            <a:t>Assign appropriate resource class for optimal CCI compression</a:t>
          </a:r>
          <a:endParaRPr lang="en-US" sz="2800" dirty="0"/>
        </a:p>
      </dgm:t>
    </dgm:pt>
    <dgm:pt modelId="{E30408DB-FB23-486B-9129-798433911169}" type="parTrans" cxnId="{DDC05C0D-903F-418D-95D9-0E84654297FA}">
      <dgm:prSet/>
      <dgm:spPr/>
      <dgm:t>
        <a:bodyPr/>
        <a:lstStyle/>
        <a:p>
          <a:endParaRPr lang="en-US"/>
        </a:p>
      </dgm:t>
    </dgm:pt>
    <dgm:pt modelId="{9498FC3A-0401-497C-92C7-C3D8FD47CF4C}" type="sibTrans" cxnId="{DDC05C0D-903F-418D-95D9-0E84654297FA}">
      <dgm:prSet/>
      <dgm:spPr/>
      <dgm:t>
        <a:bodyPr/>
        <a:lstStyle/>
        <a:p>
          <a:endParaRPr lang="en-US"/>
        </a:p>
      </dgm:t>
    </dgm:pt>
    <dgm:pt modelId="{4D4F2B79-6141-45EC-BC74-789923D95E4D}" type="pres">
      <dgm:prSet presAssocID="{8B8D76FB-4B80-4108-B4B9-AAF719719BF4}" presName="linear" presStyleCnt="0">
        <dgm:presLayoutVars>
          <dgm:dir/>
          <dgm:animLvl val="lvl"/>
          <dgm:resizeHandles val="exact"/>
        </dgm:presLayoutVars>
      </dgm:prSet>
      <dgm:spPr/>
    </dgm:pt>
    <dgm:pt modelId="{A93D69DA-5D01-46AF-9734-627A8F42B420}" type="pres">
      <dgm:prSet presAssocID="{6A6D1B78-28D3-40A7-BCE1-10367460E7F9}" presName="parentLin" presStyleCnt="0"/>
      <dgm:spPr/>
    </dgm:pt>
    <dgm:pt modelId="{F53E47C5-0D32-4C37-A853-00B33001A9CC}" type="pres">
      <dgm:prSet presAssocID="{6A6D1B78-28D3-40A7-BCE1-10367460E7F9}" presName="parentLeftMargin" presStyleLbl="node1" presStyleIdx="0" presStyleCnt="3"/>
      <dgm:spPr/>
    </dgm:pt>
    <dgm:pt modelId="{A3BD6197-A427-4AE5-897F-4A621C88852D}" type="pres">
      <dgm:prSet presAssocID="{6A6D1B78-28D3-40A7-BCE1-10367460E7F9}" presName="parentText" presStyleLbl="node1" presStyleIdx="0" presStyleCnt="3" custScaleX="131652" custScaleY="69243">
        <dgm:presLayoutVars>
          <dgm:chMax val="0"/>
          <dgm:bulletEnabled val="1"/>
        </dgm:presLayoutVars>
      </dgm:prSet>
      <dgm:spPr/>
    </dgm:pt>
    <dgm:pt modelId="{B6FCE616-65FE-49B8-8F7F-7DF4DFA192A6}" type="pres">
      <dgm:prSet presAssocID="{6A6D1B78-28D3-40A7-BCE1-10367460E7F9}" presName="negativeSpace" presStyleCnt="0"/>
      <dgm:spPr/>
    </dgm:pt>
    <dgm:pt modelId="{FF2C2864-A4D5-44CC-AAE3-CBD623AF43DD}" type="pres">
      <dgm:prSet presAssocID="{6A6D1B78-28D3-40A7-BCE1-10367460E7F9}" presName="childText" presStyleLbl="conFgAcc1" presStyleIdx="0" presStyleCnt="3">
        <dgm:presLayoutVars>
          <dgm:bulletEnabled val="1"/>
        </dgm:presLayoutVars>
      </dgm:prSet>
      <dgm:spPr/>
    </dgm:pt>
    <dgm:pt modelId="{69D10DB6-41AD-46BC-9D05-1C16D47808C8}" type="pres">
      <dgm:prSet presAssocID="{4AF42649-3CCC-4D0C-BC69-33FC85D499DD}" presName="spaceBetweenRectangles" presStyleCnt="0"/>
      <dgm:spPr/>
    </dgm:pt>
    <dgm:pt modelId="{756812AE-59A1-4C78-B43E-DEABFC5E2CC5}" type="pres">
      <dgm:prSet presAssocID="{53F85A7C-E29C-432B-9906-64E6D8C0C6CC}" presName="parentLin" presStyleCnt="0"/>
      <dgm:spPr/>
    </dgm:pt>
    <dgm:pt modelId="{1E353BAE-0E9F-43AE-97AF-8F46B7E1CD5D}" type="pres">
      <dgm:prSet presAssocID="{53F85A7C-E29C-432B-9906-64E6D8C0C6CC}" presName="parentLeftMargin" presStyleLbl="node1" presStyleIdx="0" presStyleCnt="3"/>
      <dgm:spPr/>
    </dgm:pt>
    <dgm:pt modelId="{E183B9AA-921F-4713-97E4-17BFD1F897FF}" type="pres">
      <dgm:prSet presAssocID="{53F85A7C-E29C-432B-9906-64E6D8C0C6CC}" presName="parentText" presStyleLbl="node1" presStyleIdx="1" presStyleCnt="3" custScaleX="131652" custScaleY="70546">
        <dgm:presLayoutVars>
          <dgm:chMax val="0"/>
          <dgm:bulletEnabled val="1"/>
        </dgm:presLayoutVars>
      </dgm:prSet>
      <dgm:spPr/>
    </dgm:pt>
    <dgm:pt modelId="{220447CD-C218-4E57-843C-1617AAB7B450}" type="pres">
      <dgm:prSet presAssocID="{53F85A7C-E29C-432B-9906-64E6D8C0C6CC}" presName="negativeSpace" presStyleCnt="0"/>
      <dgm:spPr/>
    </dgm:pt>
    <dgm:pt modelId="{FFE2D6B8-8425-4B83-BB58-B193F9FD3B85}" type="pres">
      <dgm:prSet presAssocID="{53F85A7C-E29C-432B-9906-64E6D8C0C6CC}" presName="childText" presStyleLbl="conFgAcc1" presStyleIdx="1" presStyleCnt="3" custLinFactNeighborX="-716" custLinFactNeighborY="-13645">
        <dgm:presLayoutVars>
          <dgm:bulletEnabled val="1"/>
        </dgm:presLayoutVars>
      </dgm:prSet>
      <dgm:spPr/>
    </dgm:pt>
    <dgm:pt modelId="{ED39FFF3-F530-4684-8C64-5297F195B387}" type="pres">
      <dgm:prSet presAssocID="{72D1C622-4D64-406F-99ED-5FAC70AEDC2C}" presName="spaceBetweenRectangles" presStyleCnt="0"/>
      <dgm:spPr/>
    </dgm:pt>
    <dgm:pt modelId="{40767C75-EBC0-4B2D-AC1E-968471EE3833}" type="pres">
      <dgm:prSet presAssocID="{01D1025F-78C3-446F-B981-F8363D8C606E}" presName="parentLin" presStyleCnt="0"/>
      <dgm:spPr/>
    </dgm:pt>
    <dgm:pt modelId="{B7298993-1C4C-4037-826F-40020B9A2774}" type="pres">
      <dgm:prSet presAssocID="{01D1025F-78C3-446F-B981-F8363D8C606E}" presName="parentLeftMargin" presStyleLbl="node1" presStyleIdx="1" presStyleCnt="3"/>
      <dgm:spPr/>
    </dgm:pt>
    <dgm:pt modelId="{47E752FA-4E1D-487A-A194-9AE927959DF8}" type="pres">
      <dgm:prSet presAssocID="{01D1025F-78C3-446F-B981-F8363D8C606E}" presName="parentText" presStyleLbl="node1" presStyleIdx="2" presStyleCnt="3" custScaleX="131652">
        <dgm:presLayoutVars>
          <dgm:chMax val="0"/>
          <dgm:bulletEnabled val="1"/>
        </dgm:presLayoutVars>
      </dgm:prSet>
      <dgm:spPr/>
    </dgm:pt>
    <dgm:pt modelId="{EE8060AF-F25E-4522-98E3-F4706F006E2A}" type="pres">
      <dgm:prSet presAssocID="{01D1025F-78C3-446F-B981-F8363D8C606E}" presName="negativeSpace" presStyleCnt="0"/>
      <dgm:spPr/>
    </dgm:pt>
    <dgm:pt modelId="{0776BDEA-8DFF-4190-8375-613A818DAD6B}" type="pres">
      <dgm:prSet presAssocID="{01D1025F-78C3-446F-B981-F8363D8C606E}" presName="childText" presStyleLbl="conFgAcc1" presStyleIdx="2" presStyleCnt="3">
        <dgm:presLayoutVars>
          <dgm:bulletEnabled val="1"/>
        </dgm:presLayoutVars>
      </dgm:prSet>
      <dgm:spPr/>
    </dgm:pt>
  </dgm:ptLst>
  <dgm:cxnLst>
    <dgm:cxn modelId="{30E18703-C1C0-4564-AB5C-EBC0A141B268}" srcId="{53F85A7C-E29C-432B-9906-64E6D8C0C6CC}" destId="{B44EB244-3FC8-48B1-918B-5749059101B2}" srcOrd="0" destOrd="0" parTransId="{1FAEBC42-B38B-42E1-B2C4-AFBF299E4A9C}" sibTransId="{41CC3717-413F-4B67-8E34-1E51987DB33C}"/>
    <dgm:cxn modelId="{DDC05C0D-903F-418D-95D9-0E84654297FA}" srcId="{8B8D76FB-4B80-4108-B4B9-AAF719719BF4}" destId="{01D1025F-78C3-446F-B981-F8363D8C606E}" srcOrd="2" destOrd="0" parTransId="{E30408DB-FB23-486B-9129-798433911169}" sibTransId="{9498FC3A-0401-497C-92C7-C3D8FD47CF4C}"/>
    <dgm:cxn modelId="{CC736410-8367-4C30-9389-C9B7E8824B6C}" type="presOf" srcId="{01D1025F-78C3-446F-B981-F8363D8C606E}" destId="{B7298993-1C4C-4037-826F-40020B9A2774}" srcOrd="0" destOrd="0" presId="urn:microsoft.com/office/officeart/2005/8/layout/list1"/>
    <dgm:cxn modelId="{8C4B5921-0049-40B0-AD8C-9EFDABE66A80}" type="presOf" srcId="{01D1025F-78C3-446F-B981-F8363D8C606E}" destId="{47E752FA-4E1D-487A-A194-9AE927959DF8}" srcOrd="1" destOrd="0" presId="urn:microsoft.com/office/officeart/2005/8/layout/list1"/>
    <dgm:cxn modelId="{609E7A33-AAD6-45C2-BD58-DD21AAFC279E}" srcId="{53F85A7C-E29C-432B-9906-64E6D8C0C6CC}" destId="{8F325229-EA21-4282-9EC8-E37272FCDF83}" srcOrd="1" destOrd="0" parTransId="{0F07C89B-75A4-43F8-8B0B-3EC00B00CC93}" sibTransId="{1523A058-4A43-4245-965B-E58609741C3C}"/>
    <dgm:cxn modelId="{DDCA9137-87F2-4A4E-A4C0-6EFD4BBB4F9B}" type="presOf" srcId="{6A6D1B78-28D3-40A7-BCE1-10367460E7F9}" destId="{F53E47C5-0D32-4C37-A853-00B33001A9CC}" srcOrd="0" destOrd="0" presId="urn:microsoft.com/office/officeart/2005/8/layout/list1"/>
    <dgm:cxn modelId="{4CC5F45E-F5A9-406C-94FC-1DFD4A44501B}" srcId="{8B8D76FB-4B80-4108-B4B9-AAF719719BF4}" destId="{53F85A7C-E29C-432B-9906-64E6D8C0C6CC}" srcOrd="1" destOrd="0" parTransId="{14955633-3326-4F56-BA11-B4E644C5AE8C}" sibTransId="{72D1C622-4D64-406F-99ED-5FAC70AEDC2C}"/>
    <dgm:cxn modelId="{9468BA69-0FAF-40BF-9189-6B1A39129BDC}" srcId="{8B8D76FB-4B80-4108-B4B9-AAF719719BF4}" destId="{6A6D1B78-28D3-40A7-BCE1-10367460E7F9}" srcOrd="0" destOrd="0" parTransId="{A8015C7C-0092-4CE1-8524-84AAC73A0816}" sibTransId="{4AF42649-3CCC-4D0C-BC69-33FC85D499DD}"/>
    <dgm:cxn modelId="{2590A077-3E7F-4644-88D5-F95F5C1E513D}" type="presOf" srcId="{6A6D1B78-28D3-40A7-BCE1-10367460E7F9}" destId="{A3BD6197-A427-4AE5-897F-4A621C88852D}" srcOrd="1" destOrd="0" presId="urn:microsoft.com/office/officeart/2005/8/layout/list1"/>
    <dgm:cxn modelId="{F4A8EAA7-4DF1-43A5-87E7-A4B42A268C1C}" type="presOf" srcId="{53F85A7C-E29C-432B-9906-64E6D8C0C6CC}" destId="{E183B9AA-921F-4713-97E4-17BFD1F897FF}" srcOrd="1" destOrd="0" presId="urn:microsoft.com/office/officeart/2005/8/layout/list1"/>
    <dgm:cxn modelId="{7C1A98AF-4B64-49D2-9159-15332383943C}" type="presOf" srcId="{8B8D76FB-4B80-4108-B4B9-AAF719719BF4}" destId="{4D4F2B79-6141-45EC-BC74-789923D95E4D}" srcOrd="0" destOrd="0" presId="urn:microsoft.com/office/officeart/2005/8/layout/list1"/>
    <dgm:cxn modelId="{D3C666D0-819C-44DB-B675-9913F569E103}" type="presOf" srcId="{B44EB244-3FC8-48B1-918B-5749059101B2}" destId="{FFE2D6B8-8425-4B83-BB58-B193F9FD3B85}" srcOrd="0" destOrd="0" presId="urn:microsoft.com/office/officeart/2005/8/layout/list1"/>
    <dgm:cxn modelId="{5AD163DA-E1A4-4863-BFF1-821CC23C3B76}" type="presOf" srcId="{53F85A7C-E29C-432B-9906-64E6D8C0C6CC}" destId="{1E353BAE-0E9F-43AE-97AF-8F46B7E1CD5D}" srcOrd="0" destOrd="0" presId="urn:microsoft.com/office/officeart/2005/8/layout/list1"/>
    <dgm:cxn modelId="{BC1AF7EC-70B7-48B4-80FF-4D4DE4D01137}" type="presOf" srcId="{8F325229-EA21-4282-9EC8-E37272FCDF83}" destId="{FFE2D6B8-8425-4B83-BB58-B193F9FD3B85}" srcOrd="0" destOrd="1" presId="urn:microsoft.com/office/officeart/2005/8/layout/list1"/>
    <dgm:cxn modelId="{CEB67433-2E87-44A5-9721-30EB9B6847F0}" type="presParOf" srcId="{4D4F2B79-6141-45EC-BC74-789923D95E4D}" destId="{A93D69DA-5D01-46AF-9734-627A8F42B420}" srcOrd="0" destOrd="0" presId="urn:microsoft.com/office/officeart/2005/8/layout/list1"/>
    <dgm:cxn modelId="{DBA0D39E-A086-4990-B689-3055F6483170}" type="presParOf" srcId="{A93D69DA-5D01-46AF-9734-627A8F42B420}" destId="{F53E47C5-0D32-4C37-A853-00B33001A9CC}" srcOrd="0" destOrd="0" presId="urn:microsoft.com/office/officeart/2005/8/layout/list1"/>
    <dgm:cxn modelId="{9526CA1E-CFF9-4A8D-B628-B3C5BD696845}" type="presParOf" srcId="{A93D69DA-5D01-46AF-9734-627A8F42B420}" destId="{A3BD6197-A427-4AE5-897F-4A621C88852D}" srcOrd="1" destOrd="0" presId="urn:microsoft.com/office/officeart/2005/8/layout/list1"/>
    <dgm:cxn modelId="{F1A748C2-625E-421D-B532-2C02FE370BA3}" type="presParOf" srcId="{4D4F2B79-6141-45EC-BC74-789923D95E4D}" destId="{B6FCE616-65FE-49B8-8F7F-7DF4DFA192A6}" srcOrd="1" destOrd="0" presId="urn:microsoft.com/office/officeart/2005/8/layout/list1"/>
    <dgm:cxn modelId="{C4428B30-5726-4213-980D-E53187ABF9F0}" type="presParOf" srcId="{4D4F2B79-6141-45EC-BC74-789923D95E4D}" destId="{FF2C2864-A4D5-44CC-AAE3-CBD623AF43DD}" srcOrd="2" destOrd="0" presId="urn:microsoft.com/office/officeart/2005/8/layout/list1"/>
    <dgm:cxn modelId="{EF9825A6-2133-44E6-B6B7-68D67409922F}" type="presParOf" srcId="{4D4F2B79-6141-45EC-BC74-789923D95E4D}" destId="{69D10DB6-41AD-46BC-9D05-1C16D47808C8}" srcOrd="3" destOrd="0" presId="urn:microsoft.com/office/officeart/2005/8/layout/list1"/>
    <dgm:cxn modelId="{C51F64D3-15D0-451B-93AB-E7D07C427AB1}" type="presParOf" srcId="{4D4F2B79-6141-45EC-BC74-789923D95E4D}" destId="{756812AE-59A1-4C78-B43E-DEABFC5E2CC5}" srcOrd="4" destOrd="0" presId="urn:microsoft.com/office/officeart/2005/8/layout/list1"/>
    <dgm:cxn modelId="{5966E2D6-DD7A-4C93-8E9B-1E195CDC3DEB}" type="presParOf" srcId="{756812AE-59A1-4C78-B43E-DEABFC5E2CC5}" destId="{1E353BAE-0E9F-43AE-97AF-8F46B7E1CD5D}" srcOrd="0" destOrd="0" presId="urn:microsoft.com/office/officeart/2005/8/layout/list1"/>
    <dgm:cxn modelId="{AE290630-3E2D-4CF0-9BB5-5161EA779240}" type="presParOf" srcId="{756812AE-59A1-4C78-B43E-DEABFC5E2CC5}" destId="{E183B9AA-921F-4713-97E4-17BFD1F897FF}" srcOrd="1" destOrd="0" presId="urn:microsoft.com/office/officeart/2005/8/layout/list1"/>
    <dgm:cxn modelId="{5CDB6DFB-F709-4B8B-9538-7E89BC0AE3A1}" type="presParOf" srcId="{4D4F2B79-6141-45EC-BC74-789923D95E4D}" destId="{220447CD-C218-4E57-843C-1617AAB7B450}" srcOrd="5" destOrd="0" presId="urn:microsoft.com/office/officeart/2005/8/layout/list1"/>
    <dgm:cxn modelId="{157273D6-A958-45ED-B105-BDEE94D2036A}" type="presParOf" srcId="{4D4F2B79-6141-45EC-BC74-789923D95E4D}" destId="{FFE2D6B8-8425-4B83-BB58-B193F9FD3B85}" srcOrd="6" destOrd="0" presId="urn:microsoft.com/office/officeart/2005/8/layout/list1"/>
    <dgm:cxn modelId="{26899219-E0A2-4402-858B-6AC092AF1DC6}" type="presParOf" srcId="{4D4F2B79-6141-45EC-BC74-789923D95E4D}" destId="{ED39FFF3-F530-4684-8C64-5297F195B387}" srcOrd="7" destOrd="0" presId="urn:microsoft.com/office/officeart/2005/8/layout/list1"/>
    <dgm:cxn modelId="{CFA762F6-E208-459D-B23A-CD06E5587967}" type="presParOf" srcId="{4D4F2B79-6141-45EC-BC74-789923D95E4D}" destId="{40767C75-EBC0-4B2D-AC1E-968471EE3833}" srcOrd="8" destOrd="0" presId="urn:microsoft.com/office/officeart/2005/8/layout/list1"/>
    <dgm:cxn modelId="{75584CDD-F0BB-4A3F-A9C9-724EBBD03877}" type="presParOf" srcId="{40767C75-EBC0-4B2D-AC1E-968471EE3833}" destId="{B7298993-1C4C-4037-826F-40020B9A2774}" srcOrd="0" destOrd="0" presId="urn:microsoft.com/office/officeart/2005/8/layout/list1"/>
    <dgm:cxn modelId="{CBB0BEBB-B961-4FBE-A438-2C9AAE195D0D}" type="presParOf" srcId="{40767C75-EBC0-4B2D-AC1E-968471EE3833}" destId="{47E752FA-4E1D-487A-A194-9AE927959DF8}" srcOrd="1" destOrd="0" presId="urn:microsoft.com/office/officeart/2005/8/layout/list1"/>
    <dgm:cxn modelId="{B30E7065-A4D8-4BE2-9B37-E3A18706726C}" type="presParOf" srcId="{4D4F2B79-6141-45EC-BC74-789923D95E4D}" destId="{EE8060AF-F25E-4522-98E3-F4706F006E2A}" srcOrd="9" destOrd="0" presId="urn:microsoft.com/office/officeart/2005/8/layout/list1"/>
    <dgm:cxn modelId="{F38ADA9E-9EE7-4F3C-8E5A-D49F3FC853D0}" type="presParOf" srcId="{4D4F2B79-6141-45EC-BC74-789923D95E4D}" destId="{0776BDEA-8DFF-4190-8375-613A818DAD6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4_2" csCatId="accent4" phldr="1"/>
      <dgm:spPr/>
      <dgm:t>
        <a:bodyPr/>
        <a:lstStyle/>
        <a:p>
          <a:endParaRPr lang="en-US"/>
        </a:p>
      </dgm:t>
    </dgm:pt>
    <dgm:pt modelId="{C5464CD1-2A0A-42CF-9EFB-CFBD923C7CDB}">
      <dgm:prSet/>
      <dgm:spPr/>
      <dgm:t>
        <a:bodyPr/>
        <a:lstStyle/>
        <a:p>
          <a:r>
            <a:rPr lang="en-US" baseline="0" dirty="0"/>
            <a:t>What are the steps to load tables in SQL Pool?</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5_2" csCatId="accent5" phldr="1"/>
      <dgm:spPr/>
      <dgm:t>
        <a:bodyPr/>
        <a:lstStyle/>
        <a:p>
          <a:endParaRPr lang="en-US"/>
        </a:p>
      </dgm:t>
    </dgm:pt>
    <dgm:pt modelId="{C5464CD1-2A0A-42CF-9EFB-CFBD923C7CDB}">
      <dgm:prSet/>
      <dgm:spPr/>
      <dgm:t>
        <a:bodyPr/>
        <a:lstStyle/>
        <a:p>
          <a:r>
            <a:rPr lang="en-US" baseline="0" dirty="0"/>
            <a:t>How can you update a set of records without an update statement?</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55481" custLinFactNeighborY="-19619"/>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88BD84-5BE1-43A6-9D7B-66417F35052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096DD2F-2C95-4400-A489-97791DB7C95D}" type="pres">
      <dgm:prSet presAssocID="{8988BD84-5BE1-43A6-9D7B-66417F350523}" presName="linear" presStyleCnt="0">
        <dgm:presLayoutVars>
          <dgm:animLvl val="lvl"/>
          <dgm:resizeHandles val="exact"/>
        </dgm:presLayoutVars>
      </dgm:prSet>
      <dgm:spPr/>
    </dgm:pt>
  </dgm:ptLst>
  <dgm:cxnLst>
    <dgm:cxn modelId="{7860D04A-8BD6-4A85-90EC-410006928C83}" type="presOf" srcId="{8988BD84-5BE1-43A6-9D7B-66417F350523}" destId="{B096DD2F-2C95-4400-A489-97791DB7C95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3_5" csCatId="accent3" phldr="1"/>
      <dgm:spPr/>
      <dgm:t>
        <a:bodyPr/>
        <a:lstStyle/>
        <a:p>
          <a:endParaRPr lang="en-US"/>
        </a:p>
      </dgm:t>
    </dgm:pt>
    <dgm:pt modelId="{C5464CD1-2A0A-42CF-9EFB-CFBD923C7CDB}">
      <dgm:prSet/>
      <dgm:spPr/>
      <dgm:t>
        <a:bodyPr/>
        <a:lstStyle/>
        <a:p>
          <a:r>
            <a:rPr lang="en-US" baseline="0" dirty="0"/>
            <a:t>When are queries not cached?</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X="96357" custLinFactY="-2170" custLinFactNeighborX="100000" custLinFactNeighborY="-10000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3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2_3" csCatId="accent2" phldr="1"/>
      <dgm:spPr/>
      <dgm:t>
        <a:bodyPr/>
        <a:lstStyle/>
        <a:p>
          <a:endParaRPr lang="en-US"/>
        </a:p>
      </dgm:t>
    </dgm:pt>
    <dgm:pt modelId="{C5464CD1-2A0A-42CF-9EFB-CFBD923C7CDB}">
      <dgm:prSet/>
      <dgm:spPr/>
      <dgm:t>
        <a:bodyPr/>
        <a:lstStyle/>
        <a:p>
          <a:r>
            <a:rPr lang="en-US" baseline="0" dirty="0"/>
            <a:t>What is the recommended maximum size for replicated tables?</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4 with solid fill"/>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9DD6D-F0AD-45F5-A554-1AC41588594D}" type="doc">
      <dgm:prSet loTypeId="urn:microsoft.com/office/officeart/2008/layout/VerticalCurvedList" loCatId="list" qsTypeId="urn:microsoft.com/office/officeart/2005/8/quickstyle/simple1" qsCatId="simple" csTypeId="urn:microsoft.com/office/officeart/2005/8/colors/colorful2" csCatId="colorful"/>
      <dgm:spPr/>
      <dgm:t>
        <a:bodyPr/>
        <a:lstStyle/>
        <a:p>
          <a:endParaRPr lang="en-US"/>
        </a:p>
      </dgm:t>
    </dgm:pt>
    <dgm:pt modelId="{F5E3584F-D586-47B6-8F72-D551A5354B89}">
      <dgm:prSet/>
      <dgm:spPr/>
      <dgm:t>
        <a:bodyPr/>
        <a:lstStyle/>
        <a:p>
          <a:r>
            <a:rPr lang="en-US" dirty="0"/>
            <a:t>U</a:t>
          </a:r>
          <a:r>
            <a:rPr lang="en-US" b="0" i="0" dirty="0"/>
            <a:t>se non-deterministic functions </a:t>
          </a:r>
          <a:endParaRPr lang="en-US" dirty="0"/>
        </a:p>
      </dgm:t>
    </dgm:pt>
    <dgm:pt modelId="{70F3B4E5-F292-4D39-8132-58984AE985BA}" type="parTrans" cxnId="{F23BF262-DA83-46E7-ACEC-773A4BE97AD7}">
      <dgm:prSet/>
      <dgm:spPr/>
      <dgm:t>
        <a:bodyPr/>
        <a:lstStyle/>
        <a:p>
          <a:endParaRPr lang="en-US"/>
        </a:p>
      </dgm:t>
    </dgm:pt>
    <dgm:pt modelId="{030FF702-B09E-469E-84B4-01FE37F9AFD6}" type="sibTrans" cxnId="{F23BF262-DA83-46E7-ACEC-773A4BE97AD7}">
      <dgm:prSet/>
      <dgm:spPr/>
      <dgm:t>
        <a:bodyPr/>
        <a:lstStyle/>
        <a:p>
          <a:endParaRPr lang="en-US"/>
        </a:p>
      </dgm:t>
    </dgm:pt>
    <dgm:pt modelId="{9F93947C-99CA-4A55-B81F-6987F6ABFFD2}">
      <dgm:prSet/>
      <dgm:spPr/>
      <dgm:t>
        <a:bodyPr/>
        <a:lstStyle/>
        <a:p>
          <a:r>
            <a:rPr lang="en-US"/>
            <a:t>Use</a:t>
          </a:r>
          <a:r>
            <a:rPr lang="en-US" b="0" i="0"/>
            <a:t> user defined functions</a:t>
          </a:r>
          <a:endParaRPr lang="en-US"/>
        </a:p>
      </dgm:t>
    </dgm:pt>
    <dgm:pt modelId="{A19C25C4-7A69-4913-AA3F-DB9A165A31A1}" type="parTrans" cxnId="{F69D5338-561F-4FD4-967B-4A6AC6DCA9BC}">
      <dgm:prSet/>
      <dgm:spPr/>
      <dgm:t>
        <a:bodyPr/>
        <a:lstStyle/>
        <a:p>
          <a:endParaRPr lang="en-US"/>
        </a:p>
      </dgm:t>
    </dgm:pt>
    <dgm:pt modelId="{609E3261-A62C-46D2-AF8E-3942EA74503D}" type="sibTrans" cxnId="{F69D5338-561F-4FD4-967B-4A6AC6DCA9BC}">
      <dgm:prSet/>
      <dgm:spPr/>
      <dgm:t>
        <a:bodyPr/>
        <a:lstStyle/>
        <a:p>
          <a:endParaRPr lang="en-US"/>
        </a:p>
      </dgm:t>
    </dgm:pt>
    <dgm:pt modelId="{5427D7D1-2F30-4D2A-B429-8928E3DBF8D3}">
      <dgm:prSet/>
      <dgm:spPr/>
      <dgm:t>
        <a:bodyPr/>
        <a:lstStyle/>
        <a:p>
          <a:r>
            <a:rPr lang="en-US"/>
            <a:t>Use </a:t>
          </a:r>
          <a:r>
            <a:rPr lang="en-US" b="0" i="0"/>
            <a:t>tables with row level security or column level security enabled</a:t>
          </a:r>
          <a:endParaRPr lang="en-US"/>
        </a:p>
      </dgm:t>
    </dgm:pt>
    <dgm:pt modelId="{65D0930E-7D72-4E37-A3F2-D9E4B4BAA8AE}" type="parTrans" cxnId="{F775F19F-94E7-4B33-A283-DD17015FC0E2}">
      <dgm:prSet/>
      <dgm:spPr/>
      <dgm:t>
        <a:bodyPr/>
        <a:lstStyle/>
        <a:p>
          <a:endParaRPr lang="en-US"/>
        </a:p>
      </dgm:t>
    </dgm:pt>
    <dgm:pt modelId="{E2CED621-8459-4F76-8CA7-0452525C2C6B}" type="sibTrans" cxnId="{F775F19F-94E7-4B33-A283-DD17015FC0E2}">
      <dgm:prSet/>
      <dgm:spPr/>
      <dgm:t>
        <a:bodyPr/>
        <a:lstStyle/>
        <a:p>
          <a:endParaRPr lang="en-US"/>
        </a:p>
      </dgm:t>
    </dgm:pt>
    <dgm:pt modelId="{AF5818E4-1C47-49E7-8B29-C1A41F7635D6}">
      <dgm:prSet/>
      <dgm:spPr/>
      <dgm:t>
        <a:bodyPr/>
        <a:lstStyle/>
        <a:p>
          <a:r>
            <a:rPr lang="en-US" b="0" i="0" dirty="0"/>
            <a:t>Return data with row size larger than 64KB</a:t>
          </a:r>
          <a:endParaRPr lang="en-US" dirty="0"/>
        </a:p>
      </dgm:t>
    </dgm:pt>
    <dgm:pt modelId="{758D65F3-6AE6-491F-88FB-3DA184101EA4}" type="parTrans" cxnId="{DF7D1557-2BF0-46D2-91C8-2B6E580C1989}">
      <dgm:prSet/>
      <dgm:spPr/>
      <dgm:t>
        <a:bodyPr/>
        <a:lstStyle/>
        <a:p>
          <a:endParaRPr lang="en-US"/>
        </a:p>
      </dgm:t>
    </dgm:pt>
    <dgm:pt modelId="{274D1587-CE18-41DB-9E49-3EDA767D5501}" type="sibTrans" cxnId="{DF7D1557-2BF0-46D2-91C8-2B6E580C1989}">
      <dgm:prSet/>
      <dgm:spPr/>
      <dgm:t>
        <a:bodyPr/>
        <a:lstStyle/>
        <a:p>
          <a:endParaRPr lang="en-US"/>
        </a:p>
      </dgm:t>
    </dgm:pt>
    <dgm:pt modelId="{C50605D8-CCC0-464C-B3D6-D798C8C6DCF8}">
      <dgm:prSet/>
      <dgm:spPr/>
      <dgm:t>
        <a:bodyPr/>
        <a:lstStyle/>
        <a:p>
          <a:r>
            <a:rPr lang="en-US"/>
            <a:t>Return</a:t>
          </a:r>
          <a:r>
            <a:rPr lang="en-US" b="0" i="0"/>
            <a:t> large data in size (&gt;10GB)</a:t>
          </a:r>
          <a:endParaRPr lang="en-US"/>
        </a:p>
      </dgm:t>
    </dgm:pt>
    <dgm:pt modelId="{31C1D22F-D5DD-47F2-B3EE-10ED0E825C9C}" type="parTrans" cxnId="{BB981175-895E-44F3-AAFC-C0CD97D23ABD}">
      <dgm:prSet/>
      <dgm:spPr/>
      <dgm:t>
        <a:bodyPr/>
        <a:lstStyle/>
        <a:p>
          <a:endParaRPr lang="en-US"/>
        </a:p>
      </dgm:t>
    </dgm:pt>
    <dgm:pt modelId="{B475620A-1581-4349-B880-16EE81EE48F4}" type="sibTrans" cxnId="{BB981175-895E-44F3-AAFC-C0CD97D23ABD}">
      <dgm:prSet/>
      <dgm:spPr/>
      <dgm:t>
        <a:bodyPr/>
        <a:lstStyle/>
        <a:p>
          <a:endParaRPr lang="en-US"/>
        </a:p>
      </dgm:t>
    </dgm:pt>
    <dgm:pt modelId="{88F52891-547A-45FB-A40E-0695F59691A5}" type="pres">
      <dgm:prSet presAssocID="{B199DD6D-F0AD-45F5-A554-1AC41588594D}" presName="Name0" presStyleCnt="0">
        <dgm:presLayoutVars>
          <dgm:chMax val="7"/>
          <dgm:chPref val="7"/>
          <dgm:dir/>
        </dgm:presLayoutVars>
      </dgm:prSet>
      <dgm:spPr/>
    </dgm:pt>
    <dgm:pt modelId="{95E5AF68-3539-4002-90F4-B7C8D4BB22C1}" type="pres">
      <dgm:prSet presAssocID="{B199DD6D-F0AD-45F5-A554-1AC41588594D}" presName="Name1" presStyleCnt="0"/>
      <dgm:spPr/>
    </dgm:pt>
    <dgm:pt modelId="{4D2D5B14-BFC1-4A61-9C90-4572C5FA652E}" type="pres">
      <dgm:prSet presAssocID="{B199DD6D-F0AD-45F5-A554-1AC41588594D}" presName="cycle" presStyleCnt="0"/>
      <dgm:spPr/>
    </dgm:pt>
    <dgm:pt modelId="{42722978-1423-4F33-8105-E9CEF4C9955D}" type="pres">
      <dgm:prSet presAssocID="{B199DD6D-F0AD-45F5-A554-1AC41588594D}" presName="srcNode" presStyleLbl="node1" presStyleIdx="0" presStyleCnt="5"/>
      <dgm:spPr/>
    </dgm:pt>
    <dgm:pt modelId="{64D5FB2E-300A-4641-8588-D0D385A983C9}" type="pres">
      <dgm:prSet presAssocID="{B199DD6D-F0AD-45F5-A554-1AC41588594D}" presName="conn" presStyleLbl="parChTrans1D2" presStyleIdx="0" presStyleCnt="1"/>
      <dgm:spPr/>
    </dgm:pt>
    <dgm:pt modelId="{F46B33C8-CF16-4C56-BD8A-8154FCBACEDD}" type="pres">
      <dgm:prSet presAssocID="{B199DD6D-F0AD-45F5-A554-1AC41588594D}" presName="extraNode" presStyleLbl="node1" presStyleIdx="0" presStyleCnt="5"/>
      <dgm:spPr/>
    </dgm:pt>
    <dgm:pt modelId="{C1E4463A-7FC6-4137-BAB9-F1A7500B680E}" type="pres">
      <dgm:prSet presAssocID="{B199DD6D-F0AD-45F5-A554-1AC41588594D}" presName="dstNode" presStyleLbl="node1" presStyleIdx="0" presStyleCnt="5"/>
      <dgm:spPr/>
    </dgm:pt>
    <dgm:pt modelId="{AD4AD5B1-22C1-462D-9ACB-42A6C2DA8636}" type="pres">
      <dgm:prSet presAssocID="{F5E3584F-D586-47B6-8F72-D551A5354B89}" presName="text_1" presStyleLbl="node1" presStyleIdx="0" presStyleCnt="5">
        <dgm:presLayoutVars>
          <dgm:bulletEnabled val="1"/>
        </dgm:presLayoutVars>
      </dgm:prSet>
      <dgm:spPr/>
    </dgm:pt>
    <dgm:pt modelId="{99EFAF2B-A6C4-4FAB-ABAD-36C4BB995D81}" type="pres">
      <dgm:prSet presAssocID="{F5E3584F-D586-47B6-8F72-D551A5354B89}" presName="accent_1" presStyleCnt="0"/>
      <dgm:spPr/>
    </dgm:pt>
    <dgm:pt modelId="{B9BBCE39-0BC2-4D55-82CE-69D0EC06477F}" type="pres">
      <dgm:prSet presAssocID="{F5E3584F-D586-47B6-8F72-D551A5354B89}" presName="accentRepeatNode" presStyleLbl="solidFgAcc1" presStyleIdx="0" presStyleCnt="5"/>
      <dgm:spPr/>
    </dgm:pt>
    <dgm:pt modelId="{0E067246-4848-4DC6-A384-7363E8E05AD3}" type="pres">
      <dgm:prSet presAssocID="{9F93947C-99CA-4A55-B81F-6987F6ABFFD2}" presName="text_2" presStyleLbl="node1" presStyleIdx="1" presStyleCnt="5">
        <dgm:presLayoutVars>
          <dgm:bulletEnabled val="1"/>
        </dgm:presLayoutVars>
      </dgm:prSet>
      <dgm:spPr/>
    </dgm:pt>
    <dgm:pt modelId="{01198AC4-F6C0-4756-B2DD-7F4D06224A14}" type="pres">
      <dgm:prSet presAssocID="{9F93947C-99CA-4A55-B81F-6987F6ABFFD2}" presName="accent_2" presStyleCnt="0"/>
      <dgm:spPr/>
    </dgm:pt>
    <dgm:pt modelId="{613D63C5-99FC-44B4-9027-1882B8E3A347}" type="pres">
      <dgm:prSet presAssocID="{9F93947C-99CA-4A55-B81F-6987F6ABFFD2}" presName="accentRepeatNode" presStyleLbl="solidFgAcc1" presStyleIdx="1" presStyleCnt="5"/>
      <dgm:spPr/>
    </dgm:pt>
    <dgm:pt modelId="{71893A5F-9D67-48A5-9448-C7E6846DF2A2}" type="pres">
      <dgm:prSet presAssocID="{5427D7D1-2F30-4D2A-B429-8928E3DBF8D3}" presName="text_3" presStyleLbl="node1" presStyleIdx="2" presStyleCnt="5">
        <dgm:presLayoutVars>
          <dgm:bulletEnabled val="1"/>
        </dgm:presLayoutVars>
      </dgm:prSet>
      <dgm:spPr/>
    </dgm:pt>
    <dgm:pt modelId="{4D7EDC38-392A-45F6-B6DC-2182F10F205A}" type="pres">
      <dgm:prSet presAssocID="{5427D7D1-2F30-4D2A-B429-8928E3DBF8D3}" presName="accent_3" presStyleCnt="0"/>
      <dgm:spPr/>
    </dgm:pt>
    <dgm:pt modelId="{45A50AFC-839E-44AA-B3A2-339A6ECB4548}" type="pres">
      <dgm:prSet presAssocID="{5427D7D1-2F30-4D2A-B429-8928E3DBF8D3}" presName="accentRepeatNode" presStyleLbl="solidFgAcc1" presStyleIdx="2" presStyleCnt="5"/>
      <dgm:spPr/>
    </dgm:pt>
    <dgm:pt modelId="{DA7D8115-7993-485D-9AFF-C71996492A5D}" type="pres">
      <dgm:prSet presAssocID="{AF5818E4-1C47-49E7-8B29-C1A41F7635D6}" presName="text_4" presStyleLbl="node1" presStyleIdx="3" presStyleCnt="5">
        <dgm:presLayoutVars>
          <dgm:bulletEnabled val="1"/>
        </dgm:presLayoutVars>
      </dgm:prSet>
      <dgm:spPr/>
    </dgm:pt>
    <dgm:pt modelId="{7AC97F43-F570-4624-AC38-FF5632B5B5AD}" type="pres">
      <dgm:prSet presAssocID="{AF5818E4-1C47-49E7-8B29-C1A41F7635D6}" presName="accent_4" presStyleCnt="0"/>
      <dgm:spPr/>
    </dgm:pt>
    <dgm:pt modelId="{C38B87B9-FD78-4AAE-9981-D95939F78A1F}" type="pres">
      <dgm:prSet presAssocID="{AF5818E4-1C47-49E7-8B29-C1A41F7635D6}" presName="accentRepeatNode" presStyleLbl="solidFgAcc1" presStyleIdx="3" presStyleCnt="5"/>
      <dgm:spPr/>
    </dgm:pt>
    <dgm:pt modelId="{D17C3603-4AEC-4458-9CAA-4F3B41E4DAB0}" type="pres">
      <dgm:prSet presAssocID="{C50605D8-CCC0-464C-B3D6-D798C8C6DCF8}" presName="text_5" presStyleLbl="node1" presStyleIdx="4" presStyleCnt="5">
        <dgm:presLayoutVars>
          <dgm:bulletEnabled val="1"/>
        </dgm:presLayoutVars>
      </dgm:prSet>
      <dgm:spPr/>
    </dgm:pt>
    <dgm:pt modelId="{AF7BF46C-6FEB-4BD1-B475-3AC3D31729BD}" type="pres">
      <dgm:prSet presAssocID="{C50605D8-CCC0-464C-B3D6-D798C8C6DCF8}" presName="accent_5" presStyleCnt="0"/>
      <dgm:spPr/>
    </dgm:pt>
    <dgm:pt modelId="{71ED87A0-7F0F-4674-981F-D94AEE2EC9A1}" type="pres">
      <dgm:prSet presAssocID="{C50605D8-CCC0-464C-B3D6-D798C8C6DCF8}" presName="accentRepeatNode" presStyleLbl="solidFgAcc1" presStyleIdx="4" presStyleCnt="5"/>
      <dgm:spPr/>
    </dgm:pt>
  </dgm:ptLst>
  <dgm:cxnLst>
    <dgm:cxn modelId="{FA507801-E388-446A-B98C-DFBC7B8C1A80}" type="presOf" srcId="{B199DD6D-F0AD-45F5-A554-1AC41588594D}" destId="{88F52891-547A-45FB-A40E-0695F59691A5}" srcOrd="0" destOrd="0" presId="urn:microsoft.com/office/officeart/2008/layout/VerticalCurvedList"/>
    <dgm:cxn modelId="{F69D5338-561F-4FD4-967B-4A6AC6DCA9BC}" srcId="{B199DD6D-F0AD-45F5-A554-1AC41588594D}" destId="{9F93947C-99CA-4A55-B81F-6987F6ABFFD2}" srcOrd="1" destOrd="0" parTransId="{A19C25C4-7A69-4913-AA3F-DB9A165A31A1}" sibTransId="{609E3261-A62C-46D2-AF8E-3942EA74503D}"/>
    <dgm:cxn modelId="{2D06193C-6C0B-4F7F-8045-A5A536355A62}" type="presOf" srcId="{AF5818E4-1C47-49E7-8B29-C1A41F7635D6}" destId="{DA7D8115-7993-485D-9AFF-C71996492A5D}" srcOrd="0" destOrd="0" presId="urn:microsoft.com/office/officeart/2008/layout/VerticalCurvedList"/>
    <dgm:cxn modelId="{8D2E5B5B-3739-4F84-A176-1A51996705E4}" type="presOf" srcId="{030FF702-B09E-469E-84B4-01FE37F9AFD6}" destId="{64D5FB2E-300A-4641-8588-D0D385A983C9}" srcOrd="0" destOrd="0" presId="urn:microsoft.com/office/officeart/2008/layout/VerticalCurvedList"/>
    <dgm:cxn modelId="{F23BF262-DA83-46E7-ACEC-773A4BE97AD7}" srcId="{B199DD6D-F0AD-45F5-A554-1AC41588594D}" destId="{F5E3584F-D586-47B6-8F72-D551A5354B89}" srcOrd="0" destOrd="0" parTransId="{70F3B4E5-F292-4D39-8132-58984AE985BA}" sibTransId="{030FF702-B09E-469E-84B4-01FE37F9AFD6}"/>
    <dgm:cxn modelId="{A217C74F-CE3F-46DE-AD4F-FEB1A49A891C}" type="presOf" srcId="{9F93947C-99CA-4A55-B81F-6987F6ABFFD2}" destId="{0E067246-4848-4DC6-A384-7363E8E05AD3}" srcOrd="0" destOrd="0" presId="urn:microsoft.com/office/officeart/2008/layout/VerticalCurvedList"/>
    <dgm:cxn modelId="{BB981175-895E-44F3-AAFC-C0CD97D23ABD}" srcId="{B199DD6D-F0AD-45F5-A554-1AC41588594D}" destId="{C50605D8-CCC0-464C-B3D6-D798C8C6DCF8}" srcOrd="4" destOrd="0" parTransId="{31C1D22F-D5DD-47F2-B3EE-10ED0E825C9C}" sibTransId="{B475620A-1581-4349-B880-16EE81EE48F4}"/>
    <dgm:cxn modelId="{DF7D1557-2BF0-46D2-91C8-2B6E580C1989}" srcId="{B199DD6D-F0AD-45F5-A554-1AC41588594D}" destId="{AF5818E4-1C47-49E7-8B29-C1A41F7635D6}" srcOrd="3" destOrd="0" parTransId="{758D65F3-6AE6-491F-88FB-3DA184101EA4}" sibTransId="{274D1587-CE18-41DB-9E49-3EDA767D5501}"/>
    <dgm:cxn modelId="{A35E495A-B3A6-465E-A5D8-15E634ED1193}" type="presOf" srcId="{C50605D8-CCC0-464C-B3D6-D798C8C6DCF8}" destId="{D17C3603-4AEC-4458-9CAA-4F3B41E4DAB0}" srcOrd="0" destOrd="0" presId="urn:microsoft.com/office/officeart/2008/layout/VerticalCurvedList"/>
    <dgm:cxn modelId="{A5F2418A-AD25-4959-9BA9-ABDDE66FB624}" type="presOf" srcId="{5427D7D1-2F30-4D2A-B429-8928E3DBF8D3}" destId="{71893A5F-9D67-48A5-9448-C7E6846DF2A2}" srcOrd="0" destOrd="0" presId="urn:microsoft.com/office/officeart/2008/layout/VerticalCurvedList"/>
    <dgm:cxn modelId="{B478CB8B-C5D0-4BAB-AD12-0B7A0C6D757C}" type="presOf" srcId="{F5E3584F-D586-47B6-8F72-D551A5354B89}" destId="{AD4AD5B1-22C1-462D-9ACB-42A6C2DA8636}" srcOrd="0" destOrd="0" presId="urn:microsoft.com/office/officeart/2008/layout/VerticalCurvedList"/>
    <dgm:cxn modelId="{F775F19F-94E7-4B33-A283-DD17015FC0E2}" srcId="{B199DD6D-F0AD-45F5-A554-1AC41588594D}" destId="{5427D7D1-2F30-4D2A-B429-8928E3DBF8D3}" srcOrd="2" destOrd="0" parTransId="{65D0930E-7D72-4E37-A3F2-D9E4B4BAA8AE}" sibTransId="{E2CED621-8459-4F76-8CA7-0452525C2C6B}"/>
    <dgm:cxn modelId="{73E95951-E3E7-476B-9636-D284EF678D66}" type="presParOf" srcId="{88F52891-547A-45FB-A40E-0695F59691A5}" destId="{95E5AF68-3539-4002-90F4-B7C8D4BB22C1}" srcOrd="0" destOrd="0" presId="urn:microsoft.com/office/officeart/2008/layout/VerticalCurvedList"/>
    <dgm:cxn modelId="{BEBE0487-4EA0-450F-8EC0-0E0A534C82D5}" type="presParOf" srcId="{95E5AF68-3539-4002-90F4-B7C8D4BB22C1}" destId="{4D2D5B14-BFC1-4A61-9C90-4572C5FA652E}" srcOrd="0" destOrd="0" presId="urn:microsoft.com/office/officeart/2008/layout/VerticalCurvedList"/>
    <dgm:cxn modelId="{8317E1D2-1E6A-4BE5-9E7E-312966CB23CC}" type="presParOf" srcId="{4D2D5B14-BFC1-4A61-9C90-4572C5FA652E}" destId="{42722978-1423-4F33-8105-E9CEF4C9955D}" srcOrd="0" destOrd="0" presId="urn:microsoft.com/office/officeart/2008/layout/VerticalCurvedList"/>
    <dgm:cxn modelId="{93B0C0A8-C5F5-4004-B3CC-91287476D790}" type="presParOf" srcId="{4D2D5B14-BFC1-4A61-9C90-4572C5FA652E}" destId="{64D5FB2E-300A-4641-8588-D0D385A983C9}" srcOrd="1" destOrd="0" presId="urn:microsoft.com/office/officeart/2008/layout/VerticalCurvedList"/>
    <dgm:cxn modelId="{D459B896-6C97-4AD0-AF62-AC8A21A6E151}" type="presParOf" srcId="{4D2D5B14-BFC1-4A61-9C90-4572C5FA652E}" destId="{F46B33C8-CF16-4C56-BD8A-8154FCBACEDD}" srcOrd="2" destOrd="0" presId="urn:microsoft.com/office/officeart/2008/layout/VerticalCurvedList"/>
    <dgm:cxn modelId="{7EE2FA51-907A-44F7-A299-2673C393FC17}" type="presParOf" srcId="{4D2D5B14-BFC1-4A61-9C90-4572C5FA652E}" destId="{C1E4463A-7FC6-4137-BAB9-F1A7500B680E}" srcOrd="3" destOrd="0" presId="urn:microsoft.com/office/officeart/2008/layout/VerticalCurvedList"/>
    <dgm:cxn modelId="{49E16452-B3DE-4E9C-8C66-84203CC86050}" type="presParOf" srcId="{95E5AF68-3539-4002-90F4-B7C8D4BB22C1}" destId="{AD4AD5B1-22C1-462D-9ACB-42A6C2DA8636}" srcOrd="1" destOrd="0" presId="urn:microsoft.com/office/officeart/2008/layout/VerticalCurvedList"/>
    <dgm:cxn modelId="{71914778-05E0-445A-9089-7F4EB110138A}" type="presParOf" srcId="{95E5AF68-3539-4002-90F4-B7C8D4BB22C1}" destId="{99EFAF2B-A6C4-4FAB-ABAD-36C4BB995D81}" srcOrd="2" destOrd="0" presId="urn:microsoft.com/office/officeart/2008/layout/VerticalCurvedList"/>
    <dgm:cxn modelId="{5FC843AD-4BF0-4C9E-8C0C-D2DCBC572062}" type="presParOf" srcId="{99EFAF2B-A6C4-4FAB-ABAD-36C4BB995D81}" destId="{B9BBCE39-0BC2-4D55-82CE-69D0EC06477F}" srcOrd="0" destOrd="0" presId="urn:microsoft.com/office/officeart/2008/layout/VerticalCurvedList"/>
    <dgm:cxn modelId="{020DF51D-619A-4827-AD0A-1F4528A2C4E8}" type="presParOf" srcId="{95E5AF68-3539-4002-90F4-B7C8D4BB22C1}" destId="{0E067246-4848-4DC6-A384-7363E8E05AD3}" srcOrd="3" destOrd="0" presId="urn:microsoft.com/office/officeart/2008/layout/VerticalCurvedList"/>
    <dgm:cxn modelId="{0864A452-3A8B-40C6-BB4F-E58DA6E012F5}" type="presParOf" srcId="{95E5AF68-3539-4002-90F4-B7C8D4BB22C1}" destId="{01198AC4-F6C0-4756-B2DD-7F4D06224A14}" srcOrd="4" destOrd="0" presId="urn:microsoft.com/office/officeart/2008/layout/VerticalCurvedList"/>
    <dgm:cxn modelId="{23069941-DF99-4274-A7A0-D1551FB0081D}" type="presParOf" srcId="{01198AC4-F6C0-4756-B2DD-7F4D06224A14}" destId="{613D63C5-99FC-44B4-9027-1882B8E3A347}" srcOrd="0" destOrd="0" presId="urn:microsoft.com/office/officeart/2008/layout/VerticalCurvedList"/>
    <dgm:cxn modelId="{762D7948-7D6F-4C3C-8981-049D6A821703}" type="presParOf" srcId="{95E5AF68-3539-4002-90F4-B7C8D4BB22C1}" destId="{71893A5F-9D67-48A5-9448-C7E6846DF2A2}" srcOrd="5" destOrd="0" presId="urn:microsoft.com/office/officeart/2008/layout/VerticalCurvedList"/>
    <dgm:cxn modelId="{EF624C33-852A-4456-9B8A-2BEA93C41B31}" type="presParOf" srcId="{95E5AF68-3539-4002-90F4-B7C8D4BB22C1}" destId="{4D7EDC38-392A-45F6-B6DC-2182F10F205A}" srcOrd="6" destOrd="0" presId="urn:microsoft.com/office/officeart/2008/layout/VerticalCurvedList"/>
    <dgm:cxn modelId="{A2B58514-DCF6-47E9-8F8B-467BB89F2FD5}" type="presParOf" srcId="{4D7EDC38-392A-45F6-B6DC-2182F10F205A}" destId="{45A50AFC-839E-44AA-B3A2-339A6ECB4548}" srcOrd="0" destOrd="0" presId="urn:microsoft.com/office/officeart/2008/layout/VerticalCurvedList"/>
    <dgm:cxn modelId="{5D31940C-6BF3-47A4-A300-8FEF7F41B6E4}" type="presParOf" srcId="{95E5AF68-3539-4002-90F4-B7C8D4BB22C1}" destId="{DA7D8115-7993-485D-9AFF-C71996492A5D}" srcOrd="7" destOrd="0" presId="urn:microsoft.com/office/officeart/2008/layout/VerticalCurvedList"/>
    <dgm:cxn modelId="{57833D1D-AA30-4EA9-8713-7D9EA764BB36}" type="presParOf" srcId="{95E5AF68-3539-4002-90F4-B7C8D4BB22C1}" destId="{7AC97F43-F570-4624-AC38-FF5632B5B5AD}" srcOrd="8" destOrd="0" presId="urn:microsoft.com/office/officeart/2008/layout/VerticalCurvedList"/>
    <dgm:cxn modelId="{2D54D64E-149E-4BA1-830C-3545C1B6BDC5}" type="presParOf" srcId="{7AC97F43-F570-4624-AC38-FF5632B5B5AD}" destId="{C38B87B9-FD78-4AAE-9981-D95939F78A1F}" srcOrd="0" destOrd="0" presId="urn:microsoft.com/office/officeart/2008/layout/VerticalCurvedList"/>
    <dgm:cxn modelId="{BEA2CEB6-F62E-4C21-B999-1C573E53BC38}" type="presParOf" srcId="{95E5AF68-3539-4002-90F4-B7C8D4BB22C1}" destId="{D17C3603-4AEC-4458-9CAA-4F3B41E4DAB0}" srcOrd="9" destOrd="0" presId="urn:microsoft.com/office/officeart/2008/layout/VerticalCurvedList"/>
    <dgm:cxn modelId="{68E52723-7EDC-4E02-AA95-EFCC48983681}" type="presParOf" srcId="{95E5AF68-3539-4002-90F4-B7C8D4BB22C1}" destId="{AF7BF46C-6FEB-4BD1-B475-3AC3D31729BD}" srcOrd="10" destOrd="0" presId="urn:microsoft.com/office/officeart/2008/layout/VerticalCurvedList"/>
    <dgm:cxn modelId="{443E8FCF-C0B1-48E4-9E4F-6E7E57571524}" type="presParOf" srcId="{AF7BF46C-6FEB-4BD1-B475-3AC3D31729BD}" destId="{71ED87A0-7F0F-4674-981F-D94AEE2EC9A1}"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DA5D9E-1862-4666-A583-BB2B7365EEFE}" type="doc">
      <dgm:prSet loTypeId="urn:microsoft.com/office/officeart/2008/layout/VerticalCurvedList" loCatId="list" qsTypeId="urn:microsoft.com/office/officeart/2005/8/quickstyle/simple1" qsCatId="simple" csTypeId="urn:microsoft.com/office/officeart/2005/8/colors/colorful2" csCatId="colorful"/>
      <dgm:spPr/>
      <dgm:t>
        <a:bodyPr/>
        <a:lstStyle/>
        <a:p>
          <a:endParaRPr lang="en-US"/>
        </a:p>
      </dgm:t>
    </dgm:pt>
    <dgm:pt modelId="{814B9D9E-8F26-4811-905A-3BDA4597CF76}">
      <dgm:prSet/>
      <dgm:spPr/>
      <dgm:t>
        <a:bodyPr/>
        <a:lstStyle/>
        <a:p>
          <a:r>
            <a:rPr lang="en-US" dirty="0"/>
            <a:t>U</a:t>
          </a:r>
          <a:r>
            <a:rPr lang="en-US" b="0" i="0" dirty="0"/>
            <a:t>ser running the query has access to all the tables referenced in the query.</a:t>
          </a:r>
          <a:endParaRPr lang="en-US" dirty="0"/>
        </a:p>
      </dgm:t>
    </dgm:pt>
    <dgm:pt modelId="{4C7FFB73-496C-4113-9F42-D78561FC591F}" type="parTrans" cxnId="{BF933097-D484-4D8F-BE47-4A4B20D56094}">
      <dgm:prSet/>
      <dgm:spPr/>
      <dgm:t>
        <a:bodyPr/>
        <a:lstStyle/>
        <a:p>
          <a:endParaRPr lang="en-US"/>
        </a:p>
      </dgm:t>
    </dgm:pt>
    <dgm:pt modelId="{ECF4F578-D0B1-43FB-9870-CD386907A6B9}" type="sibTrans" cxnId="{BF933097-D484-4D8F-BE47-4A4B20D56094}">
      <dgm:prSet/>
      <dgm:spPr/>
      <dgm:t>
        <a:bodyPr/>
        <a:lstStyle/>
        <a:p>
          <a:endParaRPr lang="en-US"/>
        </a:p>
      </dgm:t>
    </dgm:pt>
    <dgm:pt modelId="{63D68BA5-DE54-4A2A-8400-7F68F04EC5AE}">
      <dgm:prSet/>
      <dgm:spPr/>
      <dgm:t>
        <a:bodyPr/>
        <a:lstStyle/>
        <a:p>
          <a:r>
            <a:rPr lang="en-US" b="0" i="0" dirty="0"/>
            <a:t>There is an exact match between the new query and the previous query that generated the result set cache.</a:t>
          </a:r>
          <a:endParaRPr lang="en-US" dirty="0"/>
        </a:p>
      </dgm:t>
    </dgm:pt>
    <dgm:pt modelId="{BB0F0379-37FA-45FC-BE99-A8D727965883}" type="parTrans" cxnId="{3E15DB30-6D60-46C2-98B8-0DE46248A827}">
      <dgm:prSet/>
      <dgm:spPr/>
      <dgm:t>
        <a:bodyPr/>
        <a:lstStyle/>
        <a:p>
          <a:endParaRPr lang="en-US"/>
        </a:p>
      </dgm:t>
    </dgm:pt>
    <dgm:pt modelId="{F8D83CAF-1C64-45C5-AD74-33E4FFF15709}" type="sibTrans" cxnId="{3E15DB30-6D60-46C2-98B8-0DE46248A827}">
      <dgm:prSet/>
      <dgm:spPr/>
      <dgm:t>
        <a:bodyPr/>
        <a:lstStyle/>
        <a:p>
          <a:endParaRPr lang="en-US"/>
        </a:p>
      </dgm:t>
    </dgm:pt>
    <dgm:pt modelId="{F92823EA-A670-440F-87EB-D8A8BBF9C512}">
      <dgm:prSet/>
      <dgm:spPr/>
      <dgm:t>
        <a:bodyPr/>
        <a:lstStyle/>
        <a:p>
          <a:r>
            <a:rPr lang="en-US" b="0" i="0"/>
            <a:t>There is no data or schema changes in the tables where the cached result set was generated from.</a:t>
          </a:r>
          <a:endParaRPr lang="en-US"/>
        </a:p>
      </dgm:t>
    </dgm:pt>
    <dgm:pt modelId="{24978E8B-5B43-42D2-9B7C-2465AB394BC6}" type="parTrans" cxnId="{A8129346-211B-4130-9D28-12BB8DE5B372}">
      <dgm:prSet/>
      <dgm:spPr/>
      <dgm:t>
        <a:bodyPr/>
        <a:lstStyle/>
        <a:p>
          <a:endParaRPr lang="en-US"/>
        </a:p>
      </dgm:t>
    </dgm:pt>
    <dgm:pt modelId="{A0F94C83-6AF9-4C02-9D05-634E13903CFC}" type="sibTrans" cxnId="{A8129346-211B-4130-9D28-12BB8DE5B372}">
      <dgm:prSet/>
      <dgm:spPr/>
      <dgm:t>
        <a:bodyPr/>
        <a:lstStyle/>
        <a:p>
          <a:endParaRPr lang="en-US"/>
        </a:p>
      </dgm:t>
    </dgm:pt>
    <dgm:pt modelId="{909F0F16-BA16-4203-8DC2-1F8F7D946402}" type="pres">
      <dgm:prSet presAssocID="{AADA5D9E-1862-4666-A583-BB2B7365EEFE}" presName="Name0" presStyleCnt="0">
        <dgm:presLayoutVars>
          <dgm:chMax val="7"/>
          <dgm:chPref val="7"/>
          <dgm:dir/>
        </dgm:presLayoutVars>
      </dgm:prSet>
      <dgm:spPr/>
    </dgm:pt>
    <dgm:pt modelId="{84B184DE-D0F8-4765-AEFB-2E9083570A1F}" type="pres">
      <dgm:prSet presAssocID="{AADA5D9E-1862-4666-A583-BB2B7365EEFE}" presName="Name1" presStyleCnt="0"/>
      <dgm:spPr/>
    </dgm:pt>
    <dgm:pt modelId="{949A8CB9-C7D7-4FEF-99DE-A354EE4C8D1F}" type="pres">
      <dgm:prSet presAssocID="{AADA5D9E-1862-4666-A583-BB2B7365EEFE}" presName="cycle" presStyleCnt="0"/>
      <dgm:spPr/>
    </dgm:pt>
    <dgm:pt modelId="{58E02CAE-11A6-4A07-8F8D-6DDEC2941BB1}" type="pres">
      <dgm:prSet presAssocID="{AADA5D9E-1862-4666-A583-BB2B7365EEFE}" presName="srcNode" presStyleLbl="node1" presStyleIdx="0" presStyleCnt="3"/>
      <dgm:spPr/>
    </dgm:pt>
    <dgm:pt modelId="{D18FEBA6-674B-4A94-84CA-16712D2D6E53}" type="pres">
      <dgm:prSet presAssocID="{AADA5D9E-1862-4666-A583-BB2B7365EEFE}" presName="conn" presStyleLbl="parChTrans1D2" presStyleIdx="0" presStyleCnt="1"/>
      <dgm:spPr/>
    </dgm:pt>
    <dgm:pt modelId="{4B53F4E4-B572-4539-AD6D-2F1FF149DAB5}" type="pres">
      <dgm:prSet presAssocID="{AADA5D9E-1862-4666-A583-BB2B7365EEFE}" presName="extraNode" presStyleLbl="node1" presStyleIdx="0" presStyleCnt="3"/>
      <dgm:spPr/>
    </dgm:pt>
    <dgm:pt modelId="{D3082C04-2373-447A-B685-325234CF84AC}" type="pres">
      <dgm:prSet presAssocID="{AADA5D9E-1862-4666-A583-BB2B7365EEFE}" presName="dstNode" presStyleLbl="node1" presStyleIdx="0" presStyleCnt="3"/>
      <dgm:spPr/>
    </dgm:pt>
    <dgm:pt modelId="{E7FD4F90-E81D-4425-99C0-74853EE4339D}" type="pres">
      <dgm:prSet presAssocID="{814B9D9E-8F26-4811-905A-3BDA4597CF76}" presName="text_1" presStyleLbl="node1" presStyleIdx="0" presStyleCnt="3">
        <dgm:presLayoutVars>
          <dgm:bulletEnabled val="1"/>
        </dgm:presLayoutVars>
      </dgm:prSet>
      <dgm:spPr/>
    </dgm:pt>
    <dgm:pt modelId="{7E189843-30E5-4671-A337-9F2D93C45A0F}" type="pres">
      <dgm:prSet presAssocID="{814B9D9E-8F26-4811-905A-3BDA4597CF76}" presName="accent_1" presStyleCnt="0"/>
      <dgm:spPr/>
    </dgm:pt>
    <dgm:pt modelId="{E6733CF7-8F96-4C1A-95E4-9AB5C2D666F5}" type="pres">
      <dgm:prSet presAssocID="{814B9D9E-8F26-4811-905A-3BDA4597CF76}" presName="accentRepeatNode" presStyleLbl="solidFgAcc1" presStyleIdx="0" presStyleCnt="3"/>
      <dgm:spPr/>
    </dgm:pt>
    <dgm:pt modelId="{1E9835AC-BD0E-433A-88C5-D190E44F3B58}" type="pres">
      <dgm:prSet presAssocID="{63D68BA5-DE54-4A2A-8400-7F68F04EC5AE}" presName="text_2" presStyleLbl="node1" presStyleIdx="1" presStyleCnt="3">
        <dgm:presLayoutVars>
          <dgm:bulletEnabled val="1"/>
        </dgm:presLayoutVars>
      </dgm:prSet>
      <dgm:spPr/>
    </dgm:pt>
    <dgm:pt modelId="{9FFA15DE-E64F-4ABA-99B8-DD70EC8E802F}" type="pres">
      <dgm:prSet presAssocID="{63D68BA5-DE54-4A2A-8400-7F68F04EC5AE}" presName="accent_2" presStyleCnt="0"/>
      <dgm:spPr/>
    </dgm:pt>
    <dgm:pt modelId="{9AAF0B25-9DB0-40BF-9CBB-303C9BC18344}" type="pres">
      <dgm:prSet presAssocID="{63D68BA5-DE54-4A2A-8400-7F68F04EC5AE}" presName="accentRepeatNode" presStyleLbl="solidFgAcc1" presStyleIdx="1" presStyleCnt="3"/>
      <dgm:spPr/>
    </dgm:pt>
    <dgm:pt modelId="{D8361DEA-5EE1-4976-8757-44857BD2552F}" type="pres">
      <dgm:prSet presAssocID="{F92823EA-A670-440F-87EB-D8A8BBF9C512}" presName="text_3" presStyleLbl="node1" presStyleIdx="2" presStyleCnt="3">
        <dgm:presLayoutVars>
          <dgm:bulletEnabled val="1"/>
        </dgm:presLayoutVars>
      </dgm:prSet>
      <dgm:spPr/>
    </dgm:pt>
    <dgm:pt modelId="{C1DA3111-A597-4F71-9D27-E5AD83F22DDC}" type="pres">
      <dgm:prSet presAssocID="{F92823EA-A670-440F-87EB-D8A8BBF9C512}" presName="accent_3" presStyleCnt="0"/>
      <dgm:spPr/>
    </dgm:pt>
    <dgm:pt modelId="{E52371AF-83F1-4E32-83BD-0CC094BC84F7}" type="pres">
      <dgm:prSet presAssocID="{F92823EA-A670-440F-87EB-D8A8BBF9C512}" presName="accentRepeatNode" presStyleLbl="solidFgAcc1" presStyleIdx="2" presStyleCnt="3"/>
      <dgm:spPr/>
    </dgm:pt>
  </dgm:ptLst>
  <dgm:cxnLst>
    <dgm:cxn modelId="{B0285C15-85E3-4660-BBE8-0BEF2513455D}" type="presOf" srcId="{63D68BA5-DE54-4A2A-8400-7F68F04EC5AE}" destId="{1E9835AC-BD0E-433A-88C5-D190E44F3B58}" srcOrd="0" destOrd="0" presId="urn:microsoft.com/office/officeart/2008/layout/VerticalCurvedList"/>
    <dgm:cxn modelId="{F42B9821-CF22-496C-B14F-6E352B38B161}" type="presOf" srcId="{AADA5D9E-1862-4666-A583-BB2B7365EEFE}" destId="{909F0F16-BA16-4203-8DC2-1F8F7D946402}" srcOrd="0" destOrd="0" presId="urn:microsoft.com/office/officeart/2008/layout/VerticalCurvedList"/>
    <dgm:cxn modelId="{3E15DB30-6D60-46C2-98B8-0DE46248A827}" srcId="{AADA5D9E-1862-4666-A583-BB2B7365EEFE}" destId="{63D68BA5-DE54-4A2A-8400-7F68F04EC5AE}" srcOrd="1" destOrd="0" parTransId="{BB0F0379-37FA-45FC-BE99-A8D727965883}" sibTransId="{F8D83CAF-1C64-45C5-AD74-33E4FFF15709}"/>
    <dgm:cxn modelId="{A8129346-211B-4130-9D28-12BB8DE5B372}" srcId="{AADA5D9E-1862-4666-A583-BB2B7365EEFE}" destId="{F92823EA-A670-440F-87EB-D8A8BBF9C512}" srcOrd="2" destOrd="0" parTransId="{24978E8B-5B43-42D2-9B7C-2465AB394BC6}" sibTransId="{A0F94C83-6AF9-4C02-9D05-634E13903CFC}"/>
    <dgm:cxn modelId="{BF933097-D484-4D8F-BE47-4A4B20D56094}" srcId="{AADA5D9E-1862-4666-A583-BB2B7365EEFE}" destId="{814B9D9E-8F26-4811-905A-3BDA4597CF76}" srcOrd="0" destOrd="0" parTransId="{4C7FFB73-496C-4113-9F42-D78561FC591F}" sibTransId="{ECF4F578-D0B1-43FB-9870-CD386907A6B9}"/>
    <dgm:cxn modelId="{5B3485C4-B983-411C-97B0-D6C1527E19BB}" type="presOf" srcId="{814B9D9E-8F26-4811-905A-3BDA4597CF76}" destId="{E7FD4F90-E81D-4425-99C0-74853EE4339D}" srcOrd="0" destOrd="0" presId="urn:microsoft.com/office/officeart/2008/layout/VerticalCurvedList"/>
    <dgm:cxn modelId="{E45E23DC-FD99-4FB0-94F5-4413425D5552}" type="presOf" srcId="{F92823EA-A670-440F-87EB-D8A8BBF9C512}" destId="{D8361DEA-5EE1-4976-8757-44857BD2552F}" srcOrd="0" destOrd="0" presId="urn:microsoft.com/office/officeart/2008/layout/VerticalCurvedList"/>
    <dgm:cxn modelId="{74F399FF-0BCA-4E46-B0E4-72518579BDB1}" type="presOf" srcId="{ECF4F578-D0B1-43FB-9870-CD386907A6B9}" destId="{D18FEBA6-674B-4A94-84CA-16712D2D6E53}" srcOrd="0" destOrd="0" presId="urn:microsoft.com/office/officeart/2008/layout/VerticalCurvedList"/>
    <dgm:cxn modelId="{95AF640F-80B3-48DD-9120-588C3BF68C24}" type="presParOf" srcId="{909F0F16-BA16-4203-8DC2-1F8F7D946402}" destId="{84B184DE-D0F8-4765-AEFB-2E9083570A1F}" srcOrd="0" destOrd="0" presId="urn:microsoft.com/office/officeart/2008/layout/VerticalCurvedList"/>
    <dgm:cxn modelId="{DDC42EB6-2EE8-4013-B802-4749FAACD1B5}" type="presParOf" srcId="{84B184DE-D0F8-4765-AEFB-2E9083570A1F}" destId="{949A8CB9-C7D7-4FEF-99DE-A354EE4C8D1F}" srcOrd="0" destOrd="0" presId="urn:microsoft.com/office/officeart/2008/layout/VerticalCurvedList"/>
    <dgm:cxn modelId="{1590A7BF-1C3B-417F-9B05-5C485857762B}" type="presParOf" srcId="{949A8CB9-C7D7-4FEF-99DE-A354EE4C8D1F}" destId="{58E02CAE-11A6-4A07-8F8D-6DDEC2941BB1}" srcOrd="0" destOrd="0" presId="urn:microsoft.com/office/officeart/2008/layout/VerticalCurvedList"/>
    <dgm:cxn modelId="{86D472E5-F341-4154-89C4-D04205BDEC85}" type="presParOf" srcId="{949A8CB9-C7D7-4FEF-99DE-A354EE4C8D1F}" destId="{D18FEBA6-674B-4A94-84CA-16712D2D6E53}" srcOrd="1" destOrd="0" presId="urn:microsoft.com/office/officeart/2008/layout/VerticalCurvedList"/>
    <dgm:cxn modelId="{5CB597B0-6E40-4042-91AA-3060088ADDA1}" type="presParOf" srcId="{949A8CB9-C7D7-4FEF-99DE-A354EE4C8D1F}" destId="{4B53F4E4-B572-4539-AD6D-2F1FF149DAB5}" srcOrd="2" destOrd="0" presId="urn:microsoft.com/office/officeart/2008/layout/VerticalCurvedList"/>
    <dgm:cxn modelId="{DC388BE9-0FF8-4628-AA3D-3ED9C0ABF6C2}" type="presParOf" srcId="{949A8CB9-C7D7-4FEF-99DE-A354EE4C8D1F}" destId="{D3082C04-2373-447A-B685-325234CF84AC}" srcOrd="3" destOrd="0" presId="urn:microsoft.com/office/officeart/2008/layout/VerticalCurvedList"/>
    <dgm:cxn modelId="{B01E3E40-A404-423D-AD70-B71BCBCF6735}" type="presParOf" srcId="{84B184DE-D0F8-4765-AEFB-2E9083570A1F}" destId="{E7FD4F90-E81D-4425-99C0-74853EE4339D}" srcOrd="1" destOrd="0" presId="urn:microsoft.com/office/officeart/2008/layout/VerticalCurvedList"/>
    <dgm:cxn modelId="{3749F7A8-85AF-47A7-8A74-227070C88714}" type="presParOf" srcId="{84B184DE-D0F8-4765-AEFB-2E9083570A1F}" destId="{7E189843-30E5-4671-A337-9F2D93C45A0F}" srcOrd="2" destOrd="0" presId="urn:microsoft.com/office/officeart/2008/layout/VerticalCurvedList"/>
    <dgm:cxn modelId="{553148D9-3972-4764-B102-34FCD031C450}" type="presParOf" srcId="{7E189843-30E5-4671-A337-9F2D93C45A0F}" destId="{E6733CF7-8F96-4C1A-95E4-9AB5C2D666F5}" srcOrd="0" destOrd="0" presId="urn:microsoft.com/office/officeart/2008/layout/VerticalCurvedList"/>
    <dgm:cxn modelId="{EE0FA0CA-F1E7-42FB-9B31-90ECAF3C4E33}" type="presParOf" srcId="{84B184DE-D0F8-4765-AEFB-2E9083570A1F}" destId="{1E9835AC-BD0E-433A-88C5-D190E44F3B58}" srcOrd="3" destOrd="0" presId="urn:microsoft.com/office/officeart/2008/layout/VerticalCurvedList"/>
    <dgm:cxn modelId="{AC0EEC46-56EA-479B-8AB6-47E6F477EA61}" type="presParOf" srcId="{84B184DE-D0F8-4765-AEFB-2E9083570A1F}" destId="{9FFA15DE-E64F-4ABA-99B8-DD70EC8E802F}" srcOrd="4" destOrd="0" presId="urn:microsoft.com/office/officeart/2008/layout/VerticalCurvedList"/>
    <dgm:cxn modelId="{4B2BF40D-BDCD-47A5-BB9B-0BA7FDB5A7E8}" type="presParOf" srcId="{9FFA15DE-E64F-4ABA-99B8-DD70EC8E802F}" destId="{9AAF0B25-9DB0-40BF-9CBB-303C9BC18344}" srcOrd="0" destOrd="0" presId="urn:microsoft.com/office/officeart/2008/layout/VerticalCurvedList"/>
    <dgm:cxn modelId="{3DC7CB48-12BB-402A-BC3E-70C7E30CB4C0}" type="presParOf" srcId="{84B184DE-D0F8-4765-AEFB-2E9083570A1F}" destId="{D8361DEA-5EE1-4976-8757-44857BD2552F}" srcOrd="5" destOrd="0" presId="urn:microsoft.com/office/officeart/2008/layout/VerticalCurvedList"/>
    <dgm:cxn modelId="{9AA12247-FD12-40A5-937E-119ED3476B33}" type="presParOf" srcId="{84B184DE-D0F8-4765-AEFB-2E9083570A1F}" destId="{C1DA3111-A597-4F71-9D27-E5AD83F22DDC}" srcOrd="6" destOrd="0" presId="urn:microsoft.com/office/officeart/2008/layout/VerticalCurvedList"/>
    <dgm:cxn modelId="{A52C4D8D-CCA7-485F-879C-6BD6DD308777}" type="presParOf" srcId="{C1DA3111-A597-4F71-9D27-E5AD83F22DDC}" destId="{E52371AF-83F1-4E32-83BD-0CC094BC84F7}"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4C99BB-D957-4C66-8CA4-2FFC55A97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D56F936-A24D-4041-ACF3-C9B671F95801}">
      <dgm:prSet custT="1"/>
      <dgm:spPr/>
      <dgm:t>
        <a:bodyPr/>
        <a:lstStyle/>
        <a:p>
          <a:r>
            <a:rPr lang="en-US" sz="3200" dirty="0"/>
            <a:t>Check the space used by Result Set Caching</a:t>
          </a:r>
        </a:p>
      </dgm:t>
    </dgm:pt>
    <dgm:pt modelId="{64474244-70F5-4D5B-AEA5-D31C4E08F111}" type="parTrans" cxnId="{A1E12861-1989-472F-9136-AAEBD4F023EB}">
      <dgm:prSet/>
      <dgm:spPr/>
      <dgm:t>
        <a:bodyPr/>
        <a:lstStyle/>
        <a:p>
          <a:endParaRPr lang="en-US"/>
        </a:p>
      </dgm:t>
    </dgm:pt>
    <dgm:pt modelId="{7D3F7366-0F4F-482D-9E62-FB9D6810392E}" type="sibTrans" cxnId="{A1E12861-1989-472F-9136-AAEBD4F023EB}">
      <dgm:prSet/>
      <dgm:spPr/>
      <dgm:t>
        <a:bodyPr/>
        <a:lstStyle/>
        <a:p>
          <a:endParaRPr lang="en-US"/>
        </a:p>
      </dgm:t>
    </dgm:pt>
    <dgm:pt modelId="{C03F575D-B68A-4F72-B966-99E1D2F58A60}">
      <dgm:prSet custT="1"/>
      <dgm:spPr/>
      <dgm:t>
        <a:bodyPr/>
        <a:lstStyle/>
        <a:p>
          <a:r>
            <a:rPr lang="en-US" sz="2400" b="0" i="0" dirty="0"/>
            <a:t>DBCC SHOWRESULTCACHESPACEUSED</a:t>
          </a:r>
          <a:endParaRPr lang="en-US" sz="2400" dirty="0"/>
        </a:p>
      </dgm:t>
    </dgm:pt>
    <dgm:pt modelId="{F1ACA227-D4F1-41D3-9159-B51C5C24E238}" type="parTrans" cxnId="{9947CC98-3424-432C-A584-8CABE998E48E}">
      <dgm:prSet/>
      <dgm:spPr/>
      <dgm:t>
        <a:bodyPr/>
        <a:lstStyle/>
        <a:p>
          <a:endParaRPr lang="en-US"/>
        </a:p>
      </dgm:t>
    </dgm:pt>
    <dgm:pt modelId="{21658B9D-7AA1-497A-B86E-0DD35CB1732C}" type="sibTrans" cxnId="{9947CC98-3424-432C-A584-8CABE998E48E}">
      <dgm:prSet/>
      <dgm:spPr/>
      <dgm:t>
        <a:bodyPr/>
        <a:lstStyle/>
        <a:p>
          <a:endParaRPr lang="en-US"/>
        </a:p>
      </dgm:t>
    </dgm:pt>
    <dgm:pt modelId="{FB79C2D9-4E99-4DCA-AA55-19B9D5AA3B7B}">
      <dgm:prSet custT="1"/>
      <dgm:spPr/>
      <dgm:t>
        <a:bodyPr/>
        <a:lstStyle/>
        <a:p>
          <a:r>
            <a:rPr lang="en-US" sz="3200" dirty="0"/>
            <a:t>Requires VIEW SERVER STATE permission</a:t>
          </a:r>
        </a:p>
      </dgm:t>
    </dgm:pt>
    <dgm:pt modelId="{DA2CEEA6-A54C-4145-A4E2-7456B2618ED8}" type="parTrans" cxnId="{F1C52C7F-B393-44BE-B1FC-977C3662E67C}">
      <dgm:prSet/>
      <dgm:spPr/>
      <dgm:t>
        <a:bodyPr/>
        <a:lstStyle/>
        <a:p>
          <a:endParaRPr lang="en-US"/>
        </a:p>
      </dgm:t>
    </dgm:pt>
    <dgm:pt modelId="{22A68465-F9A4-463C-A15E-B9A899642CD4}" type="sibTrans" cxnId="{F1C52C7F-B393-44BE-B1FC-977C3662E67C}">
      <dgm:prSet/>
      <dgm:spPr/>
      <dgm:t>
        <a:bodyPr/>
        <a:lstStyle/>
        <a:p>
          <a:endParaRPr lang="en-US"/>
        </a:p>
      </dgm:t>
    </dgm:pt>
    <dgm:pt modelId="{EEE1CE88-5714-4DD6-94AA-33EC4D8FCE3B}" type="pres">
      <dgm:prSet presAssocID="{EC4C99BB-D957-4C66-8CA4-2FFC55A979EA}" presName="linear" presStyleCnt="0">
        <dgm:presLayoutVars>
          <dgm:animLvl val="lvl"/>
          <dgm:resizeHandles val="exact"/>
        </dgm:presLayoutVars>
      </dgm:prSet>
      <dgm:spPr/>
    </dgm:pt>
    <dgm:pt modelId="{7EFBC179-AE6B-4425-AE63-5F58B246E876}" type="pres">
      <dgm:prSet presAssocID="{5D56F936-A24D-4041-ACF3-C9B671F95801}" presName="parentText" presStyleLbl="node1" presStyleIdx="0" presStyleCnt="2">
        <dgm:presLayoutVars>
          <dgm:chMax val="0"/>
          <dgm:bulletEnabled val="1"/>
        </dgm:presLayoutVars>
      </dgm:prSet>
      <dgm:spPr/>
    </dgm:pt>
    <dgm:pt modelId="{9F81A8B5-D792-40C8-A612-F07D819E3E8D}" type="pres">
      <dgm:prSet presAssocID="{5D56F936-A24D-4041-ACF3-C9B671F95801}" presName="childText" presStyleLbl="revTx" presStyleIdx="0" presStyleCnt="1">
        <dgm:presLayoutVars>
          <dgm:bulletEnabled val="1"/>
        </dgm:presLayoutVars>
      </dgm:prSet>
      <dgm:spPr/>
    </dgm:pt>
    <dgm:pt modelId="{31B9B1F5-78F0-425F-84F1-02F9DD6E0B94}" type="pres">
      <dgm:prSet presAssocID="{FB79C2D9-4E99-4DCA-AA55-19B9D5AA3B7B}" presName="parentText" presStyleLbl="node1" presStyleIdx="1" presStyleCnt="2">
        <dgm:presLayoutVars>
          <dgm:chMax val="0"/>
          <dgm:bulletEnabled val="1"/>
        </dgm:presLayoutVars>
      </dgm:prSet>
      <dgm:spPr/>
    </dgm:pt>
  </dgm:ptLst>
  <dgm:cxnLst>
    <dgm:cxn modelId="{DF5E8E01-9E2F-4F98-8F8D-8FB43C311DD2}" type="presOf" srcId="{FB79C2D9-4E99-4DCA-AA55-19B9D5AA3B7B}" destId="{31B9B1F5-78F0-425F-84F1-02F9DD6E0B94}" srcOrd="0" destOrd="0" presId="urn:microsoft.com/office/officeart/2005/8/layout/vList2"/>
    <dgm:cxn modelId="{E808C516-4087-4573-9DBF-4189CB6DF36F}" type="presOf" srcId="{C03F575D-B68A-4F72-B966-99E1D2F58A60}" destId="{9F81A8B5-D792-40C8-A612-F07D819E3E8D}" srcOrd="0" destOrd="0" presId="urn:microsoft.com/office/officeart/2005/8/layout/vList2"/>
    <dgm:cxn modelId="{A1E12861-1989-472F-9136-AAEBD4F023EB}" srcId="{EC4C99BB-D957-4C66-8CA4-2FFC55A979EA}" destId="{5D56F936-A24D-4041-ACF3-C9B671F95801}" srcOrd="0" destOrd="0" parTransId="{64474244-70F5-4D5B-AEA5-D31C4E08F111}" sibTransId="{7D3F7366-0F4F-482D-9E62-FB9D6810392E}"/>
    <dgm:cxn modelId="{F1C52C7F-B393-44BE-B1FC-977C3662E67C}" srcId="{EC4C99BB-D957-4C66-8CA4-2FFC55A979EA}" destId="{FB79C2D9-4E99-4DCA-AA55-19B9D5AA3B7B}" srcOrd="1" destOrd="0" parTransId="{DA2CEEA6-A54C-4145-A4E2-7456B2618ED8}" sibTransId="{22A68465-F9A4-463C-A15E-B9A899642CD4}"/>
    <dgm:cxn modelId="{9947CC98-3424-432C-A584-8CABE998E48E}" srcId="{5D56F936-A24D-4041-ACF3-C9B671F95801}" destId="{C03F575D-B68A-4F72-B966-99E1D2F58A60}" srcOrd="0" destOrd="0" parTransId="{F1ACA227-D4F1-41D3-9159-B51C5C24E238}" sibTransId="{21658B9D-7AA1-497A-B86E-0DD35CB1732C}"/>
    <dgm:cxn modelId="{0BA588B6-BC80-48C9-8250-7218325A3345}" type="presOf" srcId="{5D56F936-A24D-4041-ACF3-C9B671F95801}" destId="{7EFBC179-AE6B-4425-AE63-5F58B246E876}" srcOrd="0" destOrd="0" presId="urn:microsoft.com/office/officeart/2005/8/layout/vList2"/>
    <dgm:cxn modelId="{C7ECBBC9-FADC-44CF-BFA1-AB75785B322C}" type="presOf" srcId="{EC4C99BB-D957-4C66-8CA4-2FFC55A979EA}" destId="{EEE1CE88-5714-4DD6-94AA-33EC4D8FCE3B}" srcOrd="0" destOrd="0" presId="urn:microsoft.com/office/officeart/2005/8/layout/vList2"/>
    <dgm:cxn modelId="{EA7B202D-85BB-40CB-AF02-9F8EBB058822}" type="presParOf" srcId="{EEE1CE88-5714-4DD6-94AA-33EC4D8FCE3B}" destId="{7EFBC179-AE6B-4425-AE63-5F58B246E876}" srcOrd="0" destOrd="0" presId="urn:microsoft.com/office/officeart/2005/8/layout/vList2"/>
    <dgm:cxn modelId="{DD11B519-B198-458C-BC37-05E4C7C63E7D}" type="presParOf" srcId="{EEE1CE88-5714-4DD6-94AA-33EC4D8FCE3B}" destId="{9F81A8B5-D792-40C8-A612-F07D819E3E8D}" srcOrd="1" destOrd="0" presId="urn:microsoft.com/office/officeart/2005/8/layout/vList2"/>
    <dgm:cxn modelId="{F17EA5FF-ADC9-498B-9A9A-639DE0CAA782}" type="presParOf" srcId="{EEE1CE88-5714-4DD6-94AA-33EC4D8FCE3B}" destId="{31B9B1F5-78F0-425F-84F1-02F9DD6E0B94}"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94BC3E-A13F-4DE3-81B5-327E2B6BD26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25175AC-F543-4F04-B275-62D1DDFB2054}">
      <dgm:prSet/>
      <dgm:spPr/>
      <dgm:t>
        <a:bodyPr/>
        <a:lstStyle/>
        <a:p>
          <a:r>
            <a:rPr lang="en-US" dirty="0"/>
            <a:t>Clear the Result Set Cache</a:t>
          </a:r>
        </a:p>
      </dgm:t>
    </dgm:pt>
    <dgm:pt modelId="{2EDF8289-63AF-4B80-896F-416A1B5D2B30}" type="parTrans" cxnId="{75AB6E47-850C-4676-8A54-872015790BA1}">
      <dgm:prSet/>
      <dgm:spPr/>
      <dgm:t>
        <a:bodyPr/>
        <a:lstStyle/>
        <a:p>
          <a:endParaRPr lang="en-US"/>
        </a:p>
      </dgm:t>
    </dgm:pt>
    <dgm:pt modelId="{FCF2F59E-0E25-4DE7-9793-8AA25E77C9A2}" type="sibTrans" cxnId="{75AB6E47-850C-4676-8A54-872015790BA1}">
      <dgm:prSet/>
      <dgm:spPr/>
      <dgm:t>
        <a:bodyPr/>
        <a:lstStyle/>
        <a:p>
          <a:endParaRPr lang="en-US"/>
        </a:p>
      </dgm:t>
    </dgm:pt>
    <dgm:pt modelId="{1F00F94A-3E6D-4BD6-8DFA-5F6D9CB53F63}">
      <dgm:prSet/>
      <dgm:spPr/>
      <dgm:t>
        <a:bodyPr/>
        <a:lstStyle/>
        <a:p>
          <a:r>
            <a:rPr lang="en-US" dirty="0"/>
            <a:t>DBCC DROPRESULTSETCACHE</a:t>
          </a:r>
        </a:p>
      </dgm:t>
    </dgm:pt>
    <dgm:pt modelId="{D97AA673-5CCA-43C6-B7B3-7C05F958EA18}" type="parTrans" cxnId="{82BBB47E-8FEC-4D2F-808C-9BB259F84664}">
      <dgm:prSet/>
      <dgm:spPr/>
      <dgm:t>
        <a:bodyPr/>
        <a:lstStyle/>
        <a:p>
          <a:endParaRPr lang="en-US"/>
        </a:p>
      </dgm:t>
    </dgm:pt>
    <dgm:pt modelId="{7DAF8851-2EE9-4625-BDAD-C5E40B8F54D8}" type="sibTrans" cxnId="{82BBB47E-8FEC-4D2F-808C-9BB259F84664}">
      <dgm:prSet/>
      <dgm:spPr/>
      <dgm:t>
        <a:bodyPr/>
        <a:lstStyle/>
        <a:p>
          <a:endParaRPr lang="en-US"/>
        </a:p>
      </dgm:t>
    </dgm:pt>
    <dgm:pt modelId="{1FFBCE26-E6D0-463C-B787-DDCC37E23EFD}">
      <dgm:prSet/>
      <dgm:spPr/>
      <dgm:t>
        <a:bodyPr/>
        <a:lstStyle/>
        <a:p>
          <a:r>
            <a:rPr lang="en-US" dirty="0"/>
            <a:t>Requires DB_OWNER permissions</a:t>
          </a:r>
        </a:p>
      </dgm:t>
    </dgm:pt>
    <dgm:pt modelId="{928CB269-37EB-49F1-8667-E67ADD2D8714}" type="parTrans" cxnId="{650BE801-599B-4BAA-B434-6639A44664FF}">
      <dgm:prSet/>
      <dgm:spPr/>
      <dgm:t>
        <a:bodyPr/>
        <a:lstStyle/>
        <a:p>
          <a:endParaRPr lang="en-US"/>
        </a:p>
      </dgm:t>
    </dgm:pt>
    <dgm:pt modelId="{2A90414B-B159-485B-99CD-539F1FED9EA1}" type="sibTrans" cxnId="{650BE801-599B-4BAA-B434-6639A44664FF}">
      <dgm:prSet/>
      <dgm:spPr/>
      <dgm:t>
        <a:bodyPr/>
        <a:lstStyle/>
        <a:p>
          <a:endParaRPr lang="en-US"/>
        </a:p>
      </dgm:t>
    </dgm:pt>
    <dgm:pt modelId="{FBEB782C-D785-4433-86F2-E1A878D28885}">
      <dgm:prSet/>
      <dgm:spPr/>
      <dgm:t>
        <a:bodyPr/>
        <a:lstStyle/>
        <a:p>
          <a:r>
            <a:rPr lang="en-US" dirty="0"/>
            <a:t>Removes all result set cache entries from the SQL Pool</a:t>
          </a:r>
        </a:p>
      </dgm:t>
    </dgm:pt>
    <dgm:pt modelId="{3D7186C4-5232-4690-9055-8CC1FE1BE18C}" type="parTrans" cxnId="{EB054179-1AFC-4E85-9814-8BF9052B5405}">
      <dgm:prSet/>
      <dgm:spPr/>
      <dgm:t>
        <a:bodyPr/>
        <a:lstStyle/>
        <a:p>
          <a:endParaRPr lang="en-US"/>
        </a:p>
      </dgm:t>
    </dgm:pt>
    <dgm:pt modelId="{FB6C1117-7023-4529-9B6B-76FEFF3AA771}" type="sibTrans" cxnId="{EB054179-1AFC-4E85-9814-8BF9052B5405}">
      <dgm:prSet/>
      <dgm:spPr/>
      <dgm:t>
        <a:bodyPr/>
        <a:lstStyle/>
        <a:p>
          <a:endParaRPr lang="en-US"/>
        </a:p>
      </dgm:t>
    </dgm:pt>
    <dgm:pt modelId="{BA1CE0A5-B625-47EF-9298-D542E3171BA9}" type="pres">
      <dgm:prSet presAssocID="{2394BC3E-A13F-4DE3-81B5-327E2B6BD26A}" presName="linear" presStyleCnt="0">
        <dgm:presLayoutVars>
          <dgm:animLvl val="lvl"/>
          <dgm:resizeHandles val="exact"/>
        </dgm:presLayoutVars>
      </dgm:prSet>
      <dgm:spPr/>
    </dgm:pt>
    <dgm:pt modelId="{83B6D321-AEB8-464F-9D9F-C4D664AB8B2C}" type="pres">
      <dgm:prSet presAssocID="{425175AC-F543-4F04-B275-62D1DDFB2054}" presName="parentText" presStyleLbl="node1" presStyleIdx="0" presStyleCnt="3">
        <dgm:presLayoutVars>
          <dgm:chMax val="0"/>
          <dgm:bulletEnabled val="1"/>
        </dgm:presLayoutVars>
      </dgm:prSet>
      <dgm:spPr/>
    </dgm:pt>
    <dgm:pt modelId="{7104AC21-09A3-488F-837C-C5DE6D9D0441}" type="pres">
      <dgm:prSet presAssocID="{425175AC-F543-4F04-B275-62D1DDFB2054}" presName="childText" presStyleLbl="revTx" presStyleIdx="0" presStyleCnt="1">
        <dgm:presLayoutVars>
          <dgm:bulletEnabled val="1"/>
        </dgm:presLayoutVars>
      </dgm:prSet>
      <dgm:spPr/>
    </dgm:pt>
    <dgm:pt modelId="{C9827FD5-9569-4ED7-960B-0E4C21BC5695}" type="pres">
      <dgm:prSet presAssocID="{1FFBCE26-E6D0-463C-B787-DDCC37E23EFD}" presName="parentText" presStyleLbl="node1" presStyleIdx="1" presStyleCnt="3">
        <dgm:presLayoutVars>
          <dgm:chMax val="0"/>
          <dgm:bulletEnabled val="1"/>
        </dgm:presLayoutVars>
      </dgm:prSet>
      <dgm:spPr/>
    </dgm:pt>
    <dgm:pt modelId="{557F3083-271F-4257-A0D5-3044EBAA509E}" type="pres">
      <dgm:prSet presAssocID="{2A90414B-B159-485B-99CD-539F1FED9EA1}" presName="spacer" presStyleCnt="0"/>
      <dgm:spPr/>
    </dgm:pt>
    <dgm:pt modelId="{D318DA1B-BF1F-430B-9DCF-BD75BE11719F}" type="pres">
      <dgm:prSet presAssocID="{FBEB782C-D785-4433-86F2-E1A878D28885}" presName="parentText" presStyleLbl="node1" presStyleIdx="2" presStyleCnt="3">
        <dgm:presLayoutVars>
          <dgm:chMax val="0"/>
          <dgm:bulletEnabled val="1"/>
        </dgm:presLayoutVars>
      </dgm:prSet>
      <dgm:spPr/>
    </dgm:pt>
  </dgm:ptLst>
  <dgm:cxnLst>
    <dgm:cxn modelId="{650BE801-599B-4BAA-B434-6639A44664FF}" srcId="{2394BC3E-A13F-4DE3-81B5-327E2B6BD26A}" destId="{1FFBCE26-E6D0-463C-B787-DDCC37E23EFD}" srcOrd="1" destOrd="0" parTransId="{928CB269-37EB-49F1-8667-E67ADD2D8714}" sibTransId="{2A90414B-B159-485B-99CD-539F1FED9EA1}"/>
    <dgm:cxn modelId="{B1675B1C-8715-4F4E-9DA2-0CEBBC4AF463}" type="presOf" srcId="{2394BC3E-A13F-4DE3-81B5-327E2B6BD26A}" destId="{BA1CE0A5-B625-47EF-9298-D542E3171BA9}" srcOrd="0" destOrd="0" presId="urn:microsoft.com/office/officeart/2005/8/layout/vList2"/>
    <dgm:cxn modelId="{75AB6E47-850C-4676-8A54-872015790BA1}" srcId="{2394BC3E-A13F-4DE3-81B5-327E2B6BD26A}" destId="{425175AC-F543-4F04-B275-62D1DDFB2054}" srcOrd="0" destOrd="0" parTransId="{2EDF8289-63AF-4B80-896F-416A1B5D2B30}" sibTransId="{FCF2F59E-0E25-4DE7-9793-8AA25E77C9A2}"/>
    <dgm:cxn modelId="{68FD5A48-F735-4696-B38D-D25247E0889D}" type="presOf" srcId="{1FFBCE26-E6D0-463C-B787-DDCC37E23EFD}" destId="{C9827FD5-9569-4ED7-960B-0E4C21BC5695}" srcOrd="0" destOrd="0" presId="urn:microsoft.com/office/officeart/2005/8/layout/vList2"/>
    <dgm:cxn modelId="{D7DF7B6E-601D-4135-86A2-3FCF8667C4D8}" type="presOf" srcId="{1F00F94A-3E6D-4BD6-8DFA-5F6D9CB53F63}" destId="{7104AC21-09A3-488F-837C-C5DE6D9D0441}" srcOrd="0" destOrd="0" presId="urn:microsoft.com/office/officeart/2005/8/layout/vList2"/>
    <dgm:cxn modelId="{EB054179-1AFC-4E85-9814-8BF9052B5405}" srcId="{2394BC3E-A13F-4DE3-81B5-327E2B6BD26A}" destId="{FBEB782C-D785-4433-86F2-E1A878D28885}" srcOrd="2" destOrd="0" parTransId="{3D7186C4-5232-4690-9055-8CC1FE1BE18C}" sibTransId="{FB6C1117-7023-4529-9B6B-76FEFF3AA771}"/>
    <dgm:cxn modelId="{82BBB47E-8FEC-4D2F-808C-9BB259F84664}" srcId="{425175AC-F543-4F04-B275-62D1DDFB2054}" destId="{1F00F94A-3E6D-4BD6-8DFA-5F6D9CB53F63}" srcOrd="0" destOrd="0" parTransId="{D97AA673-5CCA-43C6-B7B3-7C05F958EA18}" sibTransId="{7DAF8851-2EE9-4625-BDAD-C5E40B8F54D8}"/>
    <dgm:cxn modelId="{7EB0F6AF-897E-4D8B-BF26-BCE8813F9AD3}" type="presOf" srcId="{FBEB782C-D785-4433-86F2-E1A878D28885}" destId="{D318DA1B-BF1F-430B-9DCF-BD75BE11719F}" srcOrd="0" destOrd="0" presId="urn:microsoft.com/office/officeart/2005/8/layout/vList2"/>
    <dgm:cxn modelId="{2FCE99EB-D372-4644-9B0A-5DB96BDE030F}" type="presOf" srcId="{425175AC-F543-4F04-B275-62D1DDFB2054}" destId="{83B6D321-AEB8-464F-9D9F-C4D664AB8B2C}" srcOrd="0" destOrd="0" presId="urn:microsoft.com/office/officeart/2005/8/layout/vList2"/>
    <dgm:cxn modelId="{29560182-B971-48A6-98DA-A679346FC7BF}" type="presParOf" srcId="{BA1CE0A5-B625-47EF-9298-D542E3171BA9}" destId="{83B6D321-AEB8-464F-9D9F-C4D664AB8B2C}" srcOrd="0" destOrd="0" presId="urn:microsoft.com/office/officeart/2005/8/layout/vList2"/>
    <dgm:cxn modelId="{C666CD6E-F494-46B4-B7A9-F5A399B56BAC}" type="presParOf" srcId="{BA1CE0A5-B625-47EF-9298-D542E3171BA9}" destId="{7104AC21-09A3-488F-837C-C5DE6D9D0441}" srcOrd="1" destOrd="0" presId="urn:microsoft.com/office/officeart/2005/8/layout/vList2"/>
    <dgm:cxn modelId="{986E44EC-E012-4B44-9624-AC6C7285641E}" type="presParOf" srcId="{BA1CE0A5-B625-47EF-9298-D542E3171BA9}" destId="{C9827FD5-9569-4ED7-960B-0E4C21BC5695}" srcOrd="2" destOrd="0" presId="urn:microsoft.com/office/officeart/2005/8/layout/vList2"/>
    <dgm:cxn modelId="{1AAF49BC-BD02-426D-B8DA-35E34AECD60B}" type="presParOf" srcId="{BA1CE0A5-B625-47EF-9298-D542E3171BA9}" destId="{557F3083-271F-4257-A0D5-3044EBAA509E}" srcOrd="3" destOrd="0" presId="urn:microsoft.com/office/officeart/2005/8/layout/vList2"/>
    <dgm:cxn modelId="{1A5B8F3F-E1E8-466E-BE9A-78B40BDF2212}" type="presParOf" srcId="{BA1CE0A5-B625-47EF-9298-D542E3171BA9}" destId="{D318DA1B-BF1F-430B-9DCF-BD75BE11719F}"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BD0ECE-A724-45C6-8953-2D236E5BE68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2EF4B3B-699A-471A-AD47-D19F1C5AC948}">
      <dgm:prSet/>
      <dgm:spPr/>
      <dgm:t>
        <a:bodyPr/>
        <a:lstStyle/>
        <a:p>
          <a:r>
            <a:rPr lang="en-US" dirty="0"/>
            <a:t>The maximum size of result set cache is 1 TB per database</a:t>
          </a:r>
        </a:p>
      </dgm:t>
    </dgm:pt>
    <dgm:pt modelId="{EFB9503F-5870-4077-901E-B778DCF9AB03}" type="parTrans" cxnId="{6A76D094-FC53-4258-94D0-D9BD80F7E969}">
      <dgm:prSet/>
      <dgm:spPr/>
      <dgm:t>
        <a:bodyPr/>
        <a:lstStyle/>
        <a:p>
          <a:endParaRPr lang="en-US"/>
        </a:p>
      </dgm:t>
    </dgm:pt>
    <dgm:pt modelId="{99FC91AE-6072-46A0-A151-19A613DC4575}" type="sibTrans" cxnId="{6A76D094-FC53-4258-94D0-D9BD80F7E969}">
      <dgm:prSet/>
      <dgm:spPr/>
      <dgm:t>
        <a:bodyPr/>
        <a:lstStyle/>
        <a:p>
          <a:endParaRPr lang="en-US"/>
        </a:p>
      </dgm:t>
    </dgm:pt>
    <dgm:pt modelId="{1AD371EB-F9A8-4C87-991B-BC50F3771BD0}">
      <dgm:prSet/>
      <dgm:spPr/>
      <dgm:t>
        <a:bodyPr/>
        <a:lstStyle/>
        <a:p>
          <a:r>
            <a:rPr lang="en-US" dirty="0"/>
            <a:t>The cache eviction is managed by Synapse SQL automatically</a:t>
          </a:r>
        </a:p>
      </dgm:t>
    </dgm:pt>
    <dgm:pt modelId="{CB57A817-839C-48F8-9724-EE2EC314FCAC}" type="parTrans" cxnId="{11365793-F92B-4482-B5ED-75EB54B2D558}">
      <dgm:prSet/>
      <dgm:spPr/>
      <dgm:t>
        <a:bodyPr/>
        <a:lstStyle/>
        <a:p>
          <a:endParaRPr lang="en-US"/>
        </a:p>
      </dgm:t>
    </dgm:pt>
    <dgm:pt modelId="{88CD3EC8-8CCD-487F-ADBB-0072E9BCE5A4}" type="sibTrans" cxnId="{11365793-F92B-4482-B5ED-75EB54B2D558}">
      <dgm:prSet/>
      <dgm:spPr/>
      <dgm:t>
        <a:bodyPr/>
        <a:lstStyle/>
        <a:p>
          <a:endParaRPr lang="en-US"/>
        </a:p>
      </dgm:t>
    </dgm:pt>
    <dgm:pt modelId="{B458B5DA-7DF5-4807-BCA9-E2413A690899}">
      <dgm:prSet/>
      <dgm:spPr/>
      <dgm:t>
        <a:bodyPr/>
        <a:lstStyle/>
        <a:p>
          <a:r>
            <a:rPr lang="en-US" dirty="0"/>
            <a:t>Every 48 hours if the result set hasn't been used or has been invalidated.</a:t>
          </a:r>
        </a:p>
      </dgm:t>
    </dgm:pt>
    <dgm:pt modelId="{3C02AF9B-0174-4454-953F-06028A6A8BDB}" type="parTrans" cxnId="{6715D8CC-E542-49C5-B4FD-E27BE8151EA1}">
      <dgm:prSet/>
      <dgm:spPr/>
      <dgm:t>
        <a:bodyPr/>
        <a:lstStyle/>
        <a:p>
          <a:endParaRPr lang="en-US"/>
        </a:p>
      </dgm:t>
    </dgm:pt>
    <dgm:pt modelId="{C5C3ED23-6A27-4CBC-8194-475DE26B6AE5}" type="sibTrans" cxnId="{6715D8CC-E542-49C5-B4FD-E27BE8151EA1}">
      <dgm:prSet/>
      <dgm:spPr/>
      <dgm:t>
        <a:bodyPr/>
        <a:lstStyle/>
        <a:p>
          <a:endParaRPr lang="en-US"/>
        </a:p>
      </dgm:t>
    </dgm:pt>
    <dgm:pt modelId="{0F410FB0-2352-497D-A431-5CE5DC7E9A80}">
      <dgm:prSet/>
      <dgm:spPr/>
      <dgm:t>
        <a:bodyPr/>
        <a:lstStyle/>
        <a:p>
          <a:r>
            <a:rPr lang="en-US"/>
            <a:t>When the result set cache approaches the maximum size.</a:t>
          </a:r>
        </a:p>
      </dgm:t>
    </dgm:pt>
    <dgm:pt modelId="{A43CD339-1D55-4CC4-9533-050AA55728BC}" type="parTrans" cxnId="{187A61CB-508D-482E-AB71-DF2F1332B66A}">
      <dgm:prSet/>
      <dgm:spPr/>
      <dgm:t>
        <a:bodyPr/>
        <a:lstStyle/>
        <a:p>
          <a:endParaRPr lang="en-US"/>
        </a:p>
      </dgm:t>
    </dgm:pt>
    <dgm:pt modelId="{93DC2B85-95B4-43C0-B1C2-33354C942F7A}" type="sibTrans" cxnId="{187A61CB-508D-482E-AB71-DF2F1332B66A}">
      <dgm:prSet/>
      <dgm:spPr/>
      <dgm:t>
        <a:bodyPr/>
        <a:lstStyle/>
        <a:p>
          <a:endParaRPr lang="en-US"/>
        </a:p>
      </dgm:t>
    </dgm:pt>
    <dgm:pt modelId="{AB6523E5-CF89-485A-A3E9-0C885CA15F44}" type="pres">
      <dgm:prSet presAssocID="{41BD0ECE-A724-45C6-8953-2D236E5BE68B}" presName="linear" presStyleCnt="0">
        <dgm:presLayoutVars>
          <dgm:animLvl val="lvl"/>
          <dgm:resizeHandles val="exact"/>
        </dgm:presLayoutVars>
      </dgm:prSet>
      <dgm:spPr/>
    </dgm:pt>
    <dgm:pt modelId="{01D543FF-4857-4AE1-9FAD-10EB0E46C969}" type="pres">
      <dgm:prSet presAssocID="{02EF4B3B-699A-471A-AD47-D19F1C5AC948}" presName="parentText" presStyleLbl="node1" presStyleIdx="0" presStyleCnt="2">
        <dgm:presLayoutVars>
          <dgm:chMax val="0"/>
          <dgm:bulletEnabled val="1"/>
        </dgm:presLayoutVars>
      </dgm:prSet>
      <dgm:spPr/>
    </dgm:pt>
    <dgm:pt modelId="{2D1DBCA6-41DA-476D-824B-CBB89F8950AF}" type="pres">
      <dgm:prSet presAssocID="{99FC91AE-6072-46A0-A151-19A613DC4575}" presName="spacer" presStyleCnt="0"/>
      <dgm:spPr/>
    </dgm:pt>
    <dgm:pt modelId="{6A34F4E5-6FB4-4D9C-BCD1-45C81BCB6BEA}" type="pres">
      <dgm:prSet presAssocID="{1AD371EB-F9A8-4C87-991B-BC50F3771BD0}" presName="parentText" presStyleLbl="node1" presStyleIdx="1" presStyleCnt="2">
        <dgm:presLayoutVars>
          <dgm:chMax val="0"/>
          <dgm:bulletEnabled val="1"/>
        </dgm:presLayoutVars>
      </dgm:prSet>
      <dgm:spPr/>
    </dgm:pt>
    <dgm:pt modelId="{8FA8A30E-C811-439F-96FE-7FA0574BD8A0}" type="pres">
      <dgm:prSet presAssocID="{1AD371EB-F9A8-4C87-991B-BC50F3771BD0}" presName="childText" presStyleLbl="revTx" presStyleIdx="0" presStyleCnt="1">
        <dgm:presLayoutVars>
          <dgm:bulletEnabled val="1"/>
        </dgm:presLayoutVars>
      </dgm:prSet>
      <dgm:spPr/>
    </dgm:pt>
  </dgm:ptLst>
  <dgm:cxnLst>
    <dgm:cxn modelId="{97EED513-0FE7-4A05-A52A-8F6823BD7949}" type="presOf" srcId="{B458B5DA-7DF5-4807-BCA9-E2413A690899}" destId="{8FA8A30E-C811-439F-96FE-7FA0574BD8A0}" srcOrd="0" destOrd="0" presId="urn:microsoft.com/office/officeart/2005/8/layout/vList2"/>
    <dgm:cxn modelId="{D38AB927-5D32-4B45-B10A-85FDFB753667}" type="presOf" srcId="{02EF4B3B-699A-471A-AD47-D19F1C5AC948}" destId="{01D543FF-4857-4AE1-9FAD-10EB0E46C969}" srcOrd="0" destOrd="0" presId="urn:microsoft.com/office/officeart/2005/8/layout/vList2"/>
    <dgm:cxn modelId="{46786B3E-5EF2-48D7-B42B-46C69876677F}" type="presOf" srcId="{1AD371EB-F9A8-4C87-991B-BC50F3771BD0}" destId="{6A34F4E5-6FB4-4D9C-BCD1-45C81BCB6BEA}" srcOrd="0" destOrd="0" presId="urn:microsoft.com/office/officeart/2005/8/layout/vList2"/>
    <dgm:cxn modelId="{11365793-F92B-4482-B5ED-75EB54B2D558}" srcId="{41BD0ECE-A724-45C6-8953-2D236E5BE68B}" destId="{1AD371EB-F9A8-4C87-991B-BC50F3771BD0}" srcOrd="1" destOrd="0" parTransId="{CB57A817-839C-48F8-9724-EE2EC314FCAC}" sibTransId="{88CD3EC8-8CCD-487F-ADBB-0072E9BCE5A4}"/>
    <dgm:cxn modelId="{6A76D094-FC53-4258-94D0-D9BD80F7E969}" srcId="{41BD0ECE-A724-45C6-8953-2D236E5BE68B}" destId="{02EF4B3B-699A-471A-AD47-D19F1C5AC948}" srcOrd="0" destOrd="0" parTransId="{EFB9503F-5870-4077-901E-B778DCF9AB03}" sibTransId="{99FC91AE-6072-46A0-A151-19A613DC4575}"/>
    <dgm:cxn modelId="{187A61CB-508D-482E-AB71-DF2F1332B66A}" srcId="{1AD371EB-F9A8-4C87-991B-BC50F3771BD0}" destId="{0F410FB0-2352-497D-A431-5CE5DC7E9A80}" srcOrd="1" destOrd="0" parTransId="{A43CD339-1D55-4CC4-9533-050AA55728BC}" sibTransId="{93DC2B85-95B4-43C0-B1C2-33354C942F7A}"/>
    <dgm:cxn modelId="{6715D8CC-E542-49C5-B4FD-E27BE8151EA1}" srcId="{1AD371EB-F9A8-4C87-991B-BC50F3771BD0}" destId="{B458B5DA-7DF5-4807-BCA9-E2413A690899}" srcOrd="0" destOrd="0" parTransId="{3C02AF9B-0174-4454-953F-06028A6A8BDB}" sibTransId="{C5C3ED23-6A27-4CBC-8194-475DE26B6AE5}"/>
    <dgm:cxn modelId="{C1627AE7-8EB6-4199-9725-526BAD992BF3}" type="presOf" srcId="{0F410FB0-2352-497D-A431-5CE5DC7E9A80}" destId="{8FA8A30E-C811-439F-96FE-7FA0574BD8A0}" srcOrd="0" destOrd="1" presId="urn:microsoft.com/office/officeart/2005/8/layout/vList2"/>
    <dgm:cxn modelId="{E4AB9CF6-3B39-43CF-9A22-514A6F9121EF}" type="presOf" srcId="{41BD0ECE-A724-45C6-8953-2D236E5BE68B}" destId="{AB6523E5-CF89-485A-A3E9-0C885CA15F44}" srcOrd="0" destOrd="0" presId="urn:microsoft.com/office/officeart/2005/8/layout/vList2"/>
    <dgm:cxn modelId="{74A1EAF6-6249-4278-8DFA-2C7274C8ACD2}" type="presParOf" srcId="{AB6523E5-CF89-485A-A3E9-0C885CA15F44}" destId="{01D543FF-4857-4AE1-9FAD-10EB0E46C969}" srcOrd="0" destOrd="0" presId="urn:microsoft.com/office/officeart/2005/8/layout/vList2"/>
    <dgm:cxn modelId="{51B33402-455E-4DFD-BB71-46C1AF729502}" type="presParOf" srcId="{AB6523E5-CF89-485A-A3E9-0C885CA15F44}" destId="{2D1DBCA6-41DA-476D-824B-CBB89F8950AF}" srcOrd="1" destOrd="0" presId="urn:microsoft.com/office/officeart/2005/8/layout/vList2"/>
    <dgm:cxn modelId="{166490DC-5483-4213-A93A-AD3C124F068C}" type="presParOf" srcId="{AB6523E5-CF89-485A-A3E9-0C885CA15F44}" destId="{6A34F4E5-6FB4-4D9C-BCD1-45C81BCB6BEA}" srcOrd="2" destOrd="0" presId="urn:microsoft.com/office/officeart/2005/8/layout/vList2"/>
    <dgm:cxn modelId="{893E4F61-3E4D-44A0-A5C9-E9C443E892E3}" type="presParOf" srcId="{AB6523E5-CF89-485A-A3E9-0C885CA15F44}" destId="{8FA8A30E-C811-439F-96FE-7FA0574BD8A0}"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ED7916-38FF-4D5E-890E-DE764CCE1A34}" type="doc">
      <dgm:prSet loTypeId="urn:microsoft.com/office/officeart/2008/layout/VerticalCurvedList" loCatId="list" qsTypeId="urn:microsoft.com/office/officeart/2005/8/quickstyle/simple1" qsCatId="simple" csTypeId="urn:microsoft.com/office/officeart/2005/8/colors/colorful1" csCatId="colorful"/>
      <dgm:spPr/>
      <dgm:t>
        <a:bodyPr/>
        <a:lstStyle/>
        <a:p>
          <a:endParaRPr lang="en-US"/>
        </a:p>
      </dgm:t>
    </dgm:pt>
    <dgm:pt modelId="{CF07174F-AF03-4516-865C-C229932B2E88}">
      <dgm:prSet/>
      <dgm:spPr/>
      <dgm:t>
        <a:bodyPr/>
        <a:lstStyle/>
        <a:p>
          <a:r>
            <a:rPr lang="en-US"/>
            <a:t>Full copy on each compute node</a:t>
          </a:r>
        </a:p>
      </dgm:t>
    </dgm:pt>
    <dgm:pt modelId="{B5BAA837-D778-47F1-BE71-7E0AEDC7B472}" type="parTrans" cxnId="{09F7DF8C-5CBD-45D2-B4C9-6FC547BECBB0}">
      <dgm:prSet/>
      <dgm:spPr/>
      <dgm:t>
        <a:bodyPr/>
        <a:lstStyle/>
        <a:p>
          <a:endParaRPr lang="en-US"/>
        </a:p>
      </dgm:t>
    </dgm:pt>
    <dgm:pt modelId="{CBDD12FC-3DDC-4B67-B67C-8A5B296917EC}" type="sibTrans" cxnId="{09F7DF8C-5CBD-45D2-B4C9-6FC547BECBB0}">
      <dgm:prSet/>
      <dgm:spPr/>
      <dgm:t>
        <a:bodyPr/>
        <a:lstStyle/>
        <a:p>
          <a:endParaRPr lang="en-US"/>
        </a:p>
      </dgm:t>
    </dgm:pt>
    <dgm:pt modelId="{AC234EA7-5543-4872-80EE-F09A1A46A29E}">
      <dgm:prSet/>
      <dgm:spPr/>
      <dgm:t>
        <a:bodyPr/>
        <a:lstStyle/>
        <a:p>
          <a:r>
            <a:rPr lang="en-US"/>
            <a:t>Best when &lt; 2GB compressed</a:t>
          </a:r>
        </a:p>
      </dgm:t>
    </dgm:pt>
    <dgm:pt modelId="{5E1395D4-00CE-4E16-A3C1-6E2E75A62383}" type="parTrans" cxnId="{FE6B1EAE-648C-4D2B-84B2-F3F519FEEA15}">
      <dgm:prSet/>
      <dgm:spPr/>
      <dgm:t>
        <a:bodyPr/>
        <a:lstStyle/>
        <a:p>
          <a:endParaRPr lang="en-US"/>
        </a:p>
      </dgm:t>
    </dgm:pt>
    <dgm:pt modelId="{2616AFA8-2FF5-4EBB-9019-55B45D3CF9C8}" type="sibTrans" cxnId="{FE6B1EAE-648C-4D2B-84B2-F3F519FEEA15}">
      <dgm:prSet/>
      <dgm:spPr/>
      <dgm:t>
        <a:bodyPr/>
        <a:lstStyle/>
        <a:p>
          <a:endParaRPr lang="en-US"/>
        </a:p>
      </dgm:t>
    </dgm:pt>
    <dgm:pt modelId="{D5131509-0F94-4A39-AB40-7D7775F49158}">
      <dgm:prSet/>
      <dgm:spPr/>
      <dgm:t>
        <a:bodyPr/>
        <a:lstStyle/>
        <a:p>
          <a:r>
            <a:rPr lang="en-US"/>
            <a:t>Static Tables</a:t>
          </a:r>
        </a:p>
      </dgm:t>
    </dgm:pt>
    <dgm:pt modelId="{BC5E04A2-52AF-4400-AE5F-85A4DAFB085C}" type="parTrans" cxnId="{FA10B29D-5800-4740-839A-2AEAC04DEF97}">
      <dgm:prSet/>
      <dgm:spPr/>
      <dgm:t>
        <a:bodyPr/>
        <a:lstStyle/>
        <a:p>
          <a:endParaRPr lang="en-US"/>
        </a:p>
      </dgm:t>
    </dgm:pt>
    <dgm:pt modelId="{59536E33-2FDE-4BDB-9AB2-1AB802467589}" type="sibTrans" cxnId="{FA10B29D-5800-4740-839A-2AEAC04DEF97}">
      <dgm:prSet/>
      <dgm:spPr/>
      <dgm:t>
        <a:bodyPr/>
        <a:lstStyle/>
        <a:p>
          <a:endParaRPr lang="en-US"/>
        </a:p>
      </dgm:t>
    </dgm:pt>
    <dgm:pt modelId="{81814D2C-D304-4E35-AEFE-2E603B1AC4BC}">
      <dgm:prSet/>
      <dgm:spPr/>
      <dgm:t>
        <a:bodyPr/>
        <a:lstStyle/>
        <a:p>
          <a:r>
            <a:rPr lang="en-US"/>
            <a:t>DBCC PDW_SHOWSPACEUSED(‘TableName’)</a:t>
          </a:r>
        </a:p>
      </dgm:t>
    </dgm:pt>
    <dgm:pt modelId="{97C557BF-FAB0-450C-94AC-206CA54CBBEC}" type="parTrans" cxnId="{4D468323-D284-48DD-83A1-45F838E3C03E}">
      <dgm:prSet/>
      <dgm:spPr/>
      <dgm:t>
        <a:bodyPr/>
        <a:lstStyle/>
        <a:p>
          <a:endParaRPr lang="en-US"/>
        </a:p>
      </dgm:t>
    </dgm:pt>
    <dgm:pt modelId="{49E69172-6A3A-4CAF-BA0C-468E2DF46418}" type="sibTrans" cxnId="{4D468323-D284-48DD-83A1-45F838E3C03E}">
      <dgm:prSet/>
      <dgm:spPr/>
      <dgm:t>
        <a:bodyPr/>
        <a:lstStyle/>
        <a:p>
          <a:endParaRPr lang="en-US"/>
        </a:p>
      </dgm:t>
    </dgm:pt>
    <dgm:pt modelId="{A9FB7782-984C-489E-AF23-CEBED40F28A5}">
      <dgm:prSet/>
      <dgm:spPr/>
      <dgm:t>
        <a:bodyPr/>
        <a:lstStyle/>
        <a:p>
          <a:r>
            <a:rPr lang="en-US"/>
            <a:t>Used in joins that would require data movement</a:t>
          </a:r>
        </a:p>
      </dgm:t>
    </dgm:pt>
    <dgm:pt modelId="{89FF7EBF-B967-4E53-9F60-AC612747B78C}" type="parTrans" cxnId="{3A95619E-ED7F-43EC-82E4-E555DC4E91A3}">
      <dgm:prSet/>
      <dgm:spPr/>
      <dgm:t>
        <a:bodyPr/>
        <a:lstStyle/>
        <a:p>
          <a:endParaRPr lang="en-US"/>
        </a:p>
      </dgm:t>
    </dgm:pt>
    <dgm:pt modelId="{5F9F14B5-EB47-4458-B719-011581AF7BF3}" type="sibTrans" cxnId="{3A95619E-ED7F-43EC-82E4-E555DC4E91A3}">
      <dgm:prSet/>
      <dgm:spPr/>
      <dgm:t>
        <a:bodyPr/>
        <a:lstStyle/>
        <a:p>
          <a:endParaRPr lang="en-US"/>
        </a:p>
      </dgm:t>
    </dgm:pt>
    <dgm:pt modelId="{DFF11BD1-B136-4281-A2E1-DA8AEB17771C}" type="pres">
      <dgm:prSet presAssocID="{72ED7916-38FF-4D5E-890E-DE764CCE1A34}" presName="Name0" presStyleCnt="0">
        <dgm:presLayoutVars>
          <dgm:chMax val="7"/>
          <dgm:chPref val="7"/>
          <dgm:dir/>
        </dgm:presLayoutVars>
      </dgm:prSet>
      <dgm:spPr/>
    </dgm:pt>
    <dgm:pt modelId="{ED370598-0841-49DA-B85A-B284A9996C5C}" type="pres">
      <dgm:prSet presAssocID="{72ED7916-38FF-4D5E-890E-DE764CCE1A34}" presName="Name1" presStyleCnt="0"/>
      <dgm:spPr/>
    </dgm:pt>
    <dgm:pt modelId="{5038E79E-7D77-451C-8D9B-6D45077B124C}" type="pres">
      <dgm:prSet presAssocID="{72ED7916-38FF-4D5E-890E-DE764CCE1A34}" presName="cycle" presStyleCnt="0"/>
      <dgm:spPr/>
    </dgm:pt>
    <dgm:pt modelId="{72ED8A60-80F0-4D59-9590-01794D796009}" type="pres">
      <dgm:prSet presAssocID="{72ED7916-38FF-4D5E-890E-DE764CCE1A34}" presName="srcNode" presStyleLbl="node1" presStyleIdx="0" presStyleCnt="5"/>
      <dgm:spPr/>
    </dgm:pt>
    <dgm:pt modelId="{CCA71762-5A0C-4E88-8CF3-900F40078A3A}" type="pres">
      <dgm:prSet presAssocID="{72ED7916-38FF-4D5E-890E-DE764CCE1A34}" presName="conn" presStyleLbl="parChTrans1D2" presStyleIdx="0" presStyleCnt="1"/>
      <dgm:spPr/>
    </dgm:pt>
    <dgm:pt modelId="{E947395F-2967-448B-BD22-1D60E67F197E}" type="pres">
      <dgm:prSet presAssocID="{72ED7916-38FF-4D5E-890E-DE764CCE1A34}" presName="extraNode" presStyleLbl="node1" presStyleIdx="0" presStyleCnt="5"/>
      <dgm:spPr/>
    </dgm:pt>
    <dgm:pt modelId="{6B3F0817-0E4C-4831-9294-3848A3420B97}" type="pres">
      <dgm:prSet presAssocID="{72ED7916-38FF-4D5E-890E-DE764CCE1A34}" presName="dstNode" presStyleLbl="node1" presStyleIdx="0" presStyleCnt="5"/>
      <dgm:spPr/>
    </dgm:pt>
    <dgm:pt modelId="{6DF88D1D-0E29-4E6B-BC4D-3911D997811B}" type="pres">
      <dgm:prSet presAssocID="{CF07174F-AF03-4516-865C-C229932B2E88}" presName="text_1" presStyleLbl="node1" presStyleIdx="0" presStyleCnt="5">
        <dgm:presLayoutVars>
          <dgm:bulletEnabled val="1"/>
        </dgm:presLayoutVars>
      </dgm:prSet>
      <dgm:spPr/>
    </dgm:pt>
    <dgm:pt modelId="{F9185C85-4EBA-4EA7-A3E9-AD6A803EEB2E}" type="pres">
      <dgm:prSet presAssocID="{CF07174F-AF03-4516-865C-C229932B2E88}" presName="accent_1" presStyleCnt="0"/>
      <dgm:spPr/>
    </dgm:pt>
    <dgm:pt modelId="{94B2CB1E-0FFD-47E6-ABEA-EC08784E444B}" type="pres">
      <dgm:prSet presAssocID="{CF07174F-AF03-4516-865C-C229932B2E88}" presName="accentRepeatNode" presStyleLbl="solidFgAcc1" presStyleIdx="0" presStyleCnt="5"/>
      <dgm:spPr/>
    </dgm:pt>
    <dgm:pt modelId="{76F203B9-DC2D-4C8C-8027-AE79E67C09C6}" type="pres">
      <dgm:prSet presAssocID="{AC234EA7-5543-4872-80EE-F09A1A46A29E}" presName="text_2" presStyleLbl="node1" presStyleIdx="1" presStyleCnt="5">
        <dgm:presLayoutVars>
          <dgm:bulletEnabled val="1"/>
        </dgm:presLayoutVars>
      </dgm:prSet>
      <dgm:spPr/>
    </dgm:pt>
    <dgm:pt modelId="{17000506-D27F-40AC-88CB-C8C19A334216}" type="pres">
      <dgm:prSet presAssocID="{AC234EA7-5543-4872-80EE-F09A1A46A29E}" presName="accent_2" presStyleCnt="0"/>
      <dgm:spPr/>
    </dgm:pt>
    <dgm:pt modelId="{36574A35-4A96-477B-B9F3-774FD0C00425}" type="pres">
      <dgm:prSet presAssocID="{AC234EA7-5543-4872-80EE-F09A1A46A29E}" presName="accentRepeatNode" presStyleLbl="solidFgAcc1" presStyleIdx="1" presStyleCnt="5"/>
      <dgm:spPr/>
    </dgm:pt>
    <dgm:pt modelId="{CE0C4BF4-9970-4D6F-8FF9-48A0C6CF1142}" type="pres">
      <dgm:prSet presAssocID="{D5131509-0F94-4A39-AB40-7D7775F49158}" presName="text_3" presStyleLbl="node1" presStyleIdx="2" presStyleCnt="5">
        <dgm:presLayoutVars>
          <dgm:bulletEnabled val="1"/>
        </dgm:presLayoutVars>
      </dgm:prSet>
      <dgm:spPr/>
    </dgm:pt>
    <dgm:pt modelId="{42D5BC47-E9F1-468E-9C47-E93E547156E5}" type="pres">
      <dgm:prSet presAssocID="{D5131509-0F94-4A39-AB40-7D7775F49158}" presName="accent_3" presStyleCnt="0"/>
      <dgm:spPr/>
    </dgm:pt>
    <dgm:pt modelId="{3CE07025-5BA1-4472-8709-1EFBDD3BA91E}" type="pres">
      <dgm:prSet presAssocID="{D5131509-0F94-4A39-AB40-7D7775F49158}" presName="accentRepeatNode" presStyleLbl="solidFgAcc1" presStyleIdx="2" presStyleCnt="5"/>
      <dgm:spPr/>
    </dgm:pt>
    <dgm:pt modelId="{C6743145-0B1D-4720-9C1D-B6867E5AFFC8}" type="pres">
      <dgm:prSet presAssocID="{81814D2C-D304-4E35-AEFE-2E603B1AC4BC}" presName="text_4" presStyleLbl="node1" presStyleIdx="3" presStyleCnt="5">
        <dgm:presLayoutVars>
          <dgm:bulletEnabled val="1"/>
        </dgm:presLayoutVars>
      </dgm:prSet>
      <dgm:spPr/>
    </dgm:pt>
    <dgm:pt modelId="{0848CB02-45EA-4CE4-8175-89B7CEC51F93}" type="pres">
      <dgm:prSet presAssocID="{81814D2C-D304-4E35-AEFE-2E603B1AC4BC}" presName="accent_4" presStyleCnt="0"/>
      <dgm:spPr/>
    </dgm:pt>
    <dgm:pt modelId="{25A71017-45B6-4812-A85F-9DC9A541FBFA}" type="pres">
      <dgm:prSet presAssocID="{81814D2C-D304-4E35-AEFE-2E603B1AC4BC}" presName="accentRepeatNode" presStyleLbl="solidFgAcc1" presStyleIdx="3" presStyleCnt="5"/>
      <dgm:spPr/>
    </dgm:pt>
    <dgm:pt modelId="{9CF14649-EB2B-4ADA-A194-313B21922913}" type="pres">
      <dgm:prSet presAssocID="{A9FB7782-984C-489E-AF23-CEBED40F28A5}" presName="text_5" presStyleLbl="node1" presStyleIdx="4" presStyleCnt="5">
        <dgm:presLayoutVars>
          <dgm:bulletEnabled val="1"/>
        </dgm:presLayoutVars>
      </dgm:prSet>
      <dgm:spPr/>
    </dgm:pt>
    <dgm:pt modelId="{D838B50C-4684-4B7D-B2DC-0B9EE160FBDA}" type="pres">
      <dgm:prSet presAssocID="{A9FB7782-984C-489E-AF23-CEBED40F28A5}" presName="accent_5" presStyleCnt="0"/>
      <dgm:spPr/>
    </dgm:pt>
    <dgm:pt modelId="{886C8818-288A-45FC-B77B-AC09C220C914}" type="pres">
      <dgm:prSet presAssocID="{A9FB7782-984C-489E-AF23-CEBED40F28A5}" presName="accentRepeatNode" presStyleLbl="solidFgAcc1" presStyleIdx="4" presStyleCnt="5"/>
      <dgm:spPr/>
    </dgm:pt>
  </dgm:ptLst>
  <dgm:cxnLst>
    <dgm:cxn modelId="{4D468323-D284-48DD-83A1-45F838E3C03E}" srcId="{72ED7916-38FF-4D5E-890E-DE764CCE1A34}" destId="{81814D2C-D304-4E35-AEFE-2E603B1AC4BC}" srcOrd="3" destOrd="0" parTransId="{97C557BF-FAB0-450C-94AC-206CA54CBBEC}" sibTransId="{49E69172-6A3A-4CAF-BA0C-468E2DF46418}"/>
    <dgm:cxn modelId="{5B04EB39-5DA6-4396-BABC-7C21DA7B2752}" type="presOf" srcId="{72ED7916-38FF-4D5E-890E-DE764CCE1A34}" destId="{DFF11BD1-B136-4281-A2E1-DA8AEB17771C}" srcOrd="0" destOrd="0" presId="urn:microsoft.com/office/officeart/2008/layout/VerticalCurvedList"/>
    <dgm:cxn modelId="{30084445-AC21-462A-A485-19098AE26F98}" type="presOf" srcId="{CF07174F-AF03-4516-865C-C229932B2E88}" destId="{6DF88D1D-0E29-4E6B-BC4D-3911D997811B}" srcOrd="0" destOrd="0" presId="urn:microsoft.com/office/officeart/2008/layout/VerticalCurvedList"/>
    <dgm:cxn modelId="{F0ADCD4F-02AF-4746-97F3-3C881D218448}" type="presOf" srcId="{D5131509-0F94-4A39-AB40-7D7775F49158}" destId="{CE0C4BF4-9970-4D6F-8FF9-48A0C6CF1142}" srcOrd="0" destOrd="0" presId="urn:microsoft.com/office/officeart/2008/layout/VerticalCurvedList"/>
    <dgm:cxn modelId="{7C9C5456-CD55-41E1-9B60-7F6F51DABCB1}" type="presOf" srcId="{81814D2C-D304-4E35-AEFE-2E603B1AC4BC}" destId="{C6743145-0B1D-4720-9C1D-B6867E5AFFC8}" srcOrd="0" destOrd="0" presId="urn:microsoft.com/office/officeart/2008/layout/VerticalCurvedList"/>
    <dgm:cxn modelId="{09F7DF8C-5CBD-45D2-B4C9-6FC547BECBB0}" srcId="{72ED7916-38FF-4D5E-890E-DE764CCE1A34}" destId="{CF07174F-AF03-4516-865C-C229932B2E88}" srcOrd="0" destOrd="0" parTransId="{B5BAA837-D778-47F1-BE71-7E0AEDC7B472}" sibTransId="{CBDD12FC-3DDC-4B67-B67C-8A5B296917EC}"/>
    <dgm:cxn modelId="{A725499D-B0F6-4E3A-B2B7-9667C33EEFB2}" type="presOf" srcId="{AC234EA7-5543-4872-80EE-F09A1A46A29E}" destId="{76F203B9-DC2D-4C8C-8027-AE79E67C09C6}" srcOrd="0" destOrd="0" presId="urn:microsoft.com/office/officeart/2008/layout/VerticalCurvedList"/>
    <dgm:cxn modelId="{FA10B29D-5800-4740-839A-2AEAC04DEF97}" srcId="{72ED7916-38FF-4D5E-890E-DE764CCE1A34}" destId="{D5131509-0F94-4A39-AB40-7D7775F49158}" srcOrd="2" destOrd="0" parTransId="{BC5E04A2-52AF-4400-AE5F-85A4DAFB085C}" sibTransId="{59536E33-2FDE-4BDB-9AB2-1AB802467589}"/>
    <dgm:cxn modelId="{3A95619E-ED7F-43EC-82E4-E555DC4E91A3}" srcId="{72ED7916-38FF-4D5E-890E-DE764CCE1A34}" destId="{A9FB7782-984C-489E-AF23-CEBED40F28A5}" srcOrd="4" destOrd="0" parTransId="{89FF7EBF-B967-4E53-9F60-AC612747B78C}" sibTransId="{5F9F14B5-EB47-4458-B719-011581AF7BF3}"/>
    <dgm:cxn modelId="{FE6B1EAE-648C-4D2B-84B2-F3F519FEEA15}" srcId="{72ED7916-38FF-4D5E-890E-DE764CCE1A34}" destId="{AC234EA7-5543-4872-80EE-F09A1A46A29E}" srcOrd="1" destOrd="0" parTransId="{5E1395D4-00CE-4E16-A3C1-6E2E75A62383}" sibTransId="{2616AFA8-2FF5-4EBB-9019-55B45D3CF9C8}"/>
    <dgm:cxn modelId="{269DB2B8-2F6A-4D88-ADAD-10651BF82B7E}" type="presOf" srcId="{CBDD12FC-3DDC-4B67-B67C-8A5B296917EC}" destId="{CCA71762-5A0C-4E88-8CF3-900F40078A3A}" srcOrd="0" destOrd="0" presId="urn:microsoft.com/office/officeart/2008/layout/VerticalCurvedList"/>
    <dgm:cxn modelId="{83B7F9C5-28A6-4FCD-AEC2-288640FBE02D}" type="presOf" srcId="{A9FB7782-984C-489E-AF23-CEBED40F28A5}" destId="{9CF14649-EB2B-4ADA-A194-313B21922913}" srcOrd="0" destOrd="0" presId="urn:microsoft.com/office/officeart/2008/layout/VerticalCurvedList"/>
    <dgm:cxn modelId="{CCEB043D-2343-4717-B7F4-F9060F9DFC79}" type="presParOf" srcId="{DFF11BD1-B136-4281-A2E1-DA8AEB17771C}" destId="{ED370598-0841-49DA-B85A-B284A9996C5C}" srcOrd="0" destOrd="0" presId="urn:microsoft.com/office/officeart/2008/layout/VerticalCurvedList"/>
    <dgm:cxn modelId="{25934942-518A-4EB3-A35B-9D415681FC82}" type="presParOf" srcId="{ED370598-0841-49DA-B85A-B284A9996C5C}" destId="{5038E79E-7D77-451C-8D9B-6D45077B124C}" srcOrd="0" destOrd="0" presId="urn:microsoft.com/office/officeart/2008/layout/VerticalCurvedList"/>
    <dgm:cxn modelId="{E5D77B68-DD57-4FC5-94BA-2F6561FD87BA}" type="presParOf" srcId="{5038E79E-7D77-451C-8D9B-6D45077B124C}" destId="{72ED8A60-80F0-4D59-9590-01794D796009}" srcOrd="0" destOrd="0" presId="urn:microsoft.com/office/officeart/2008/layout/VerticalCurvedList"/>
    <dgm:cxn modelId="{34986828-F89F-4DD1-88CF-AE08237133BA}" type="presParOf" srcId="{5038E79E-7D77-451C-8D9B-6D45077B124C}" destId="{CCA71762-5A0C-4E88-8CF3-900F40078A3A}" srcOrd="1" destOrd="0" presId="urn:microsoft.com/office/officeart/2008/layout/VerticalCurvedList"/>
    <dgm:cxn modelId="{8A8EAA16-AFC1-4A5B-A251-66D1F1F8EB7A}" type="presParOf" srcId="{5038E79E-7D77-451C-8D9B-6D45077B124C}" destId="{E947395F-2967-448B-BD22-1D60E67F197E}" srcOrd="2" destOrd="0" presId="urn:microsoft.com/office/officeart/2008/layout/VerticalCurvedList"/>
    <dgm:cxn modelId="{21A6D436-E036-4D99-AB84-C60C6DEA60E8}" type="presParOf" srcId="{5038E79E-7D77-451C-8D9B-6D45077B124C}" destId="{6B3F0817-0E4C-4831-9294-3848A3420B97}" srcOrd="3" destOrd="0" presId="urn:microsoft.com/office/officeart/2008/layout/VerticalCurvedList"/>
    <dgm:cxn modelId="{96FB16F2-2025-473F-8EDA-01FB12A2C8DA}" type="presParOf" srcId="{ED370598-0841-49DA-B85A-B284A9996C5C}" destId="{6DF88D1D-0E29-4E6B-BC4D-3911D997811B}" srcOrd="1" destOrd="0" presId="urn:microsoft.com/office/officeart/2008/layout/VerticalCurvedList"/>
    <dgm:cxn modelId="{94710948-7CFD-4368-93CA-A45D2DF5FB7D}" type="presParOf" srcId="{ED370598-0841-49DA-B85A-B284A9996C5C}" destId="{F9185C85-4EBA-4EA7-A3E9-AD6A803EEB2E}" srcOrd="2" destOrd="0" presId="urn:microsoft.com/office/officeart/2008/layout/VerticalCurvedList"/>
    <dgm:cxn modelId="{8AA4F1A1-4C84-4503-99B6-61A41F3F5AE9}" type="presParOf" srcId="{F9185C85-4EBA-4EA7-A3E9-AD6A803EEB2E}" destId="{94B2CB1E-0FFD-47E6-ABEA-EC08784E444B}" srcOrd="0" destOrd="0" presId="urn:microsoft.com/office/officeart/2008/layout/VerticalCurvedList"/>
    <dgm:cxn modelId="{2148042D-224E-4554-8400-2E14123BDEE1}" type="presParOf" srcId="{ED370598-0841-49DA-B85A-B284A9996C5C}" destId="{76F203B9-DC2D-4C8C-8027-AE79E67C09C6}" srcOrd="3" destOrd="0" presId="urn:microsoft.com/office/officeart/2008/layout/VerticalCurvedList"/>
    <dgm:cxn modelId="{143B8CDE-2F3B-427E-887D-1E2CDCCC6133}" type="presParOf" srcId="{ED370598-0841-49DA-B85A-B284A9996C5C}" destId="{17000506-D27F-40AC-88CB-C8C19A334216}" srcOrd="4" destOrd="0" presId="urn:microsoft.com/office/officeart/2008/layout/VerticalCurvedList"/>
    <dgm:cxn modelId="{115493F4-45B5-408F-8B06-08D84FB9D532}" type="presParOf" srcId="{17000506-D27F-40AC-88CB-C8C19A334216}" destId="{36574A35-4A96-477B-B9F3-774FD0C00425}" srcOrd="0" destOrd="0" presId="urn:microsoft.com/office/officeart/2008/layout/VerticalCurvedList"/>
    <dgm:cxn modelId="{2DDC196B-4B3F-4A33-96DA-3CD3B57122AD}" type="presParOf" srcId="{ED370598-0841-49DA-B85A-B284A9996C5C}" destId="{CE0C4BF4-9970-4D6F-8FF9-48A0C6CF1142}" srcOrd="5" destOrd="0" presId="urn:microsoft.com/office/officeart/2008/layout/VerticalCurvedList"/>
    <dgm:cxn modelId="{2BCE7054-712A-47A0-80AC-8009E88BE48A}" type="presParOf" srcId="{ED370598-0841-49DA-B85A-B284A9996C5C}" destId="{42D5BC47-E9F1-468E-9C47-E93E547156E5}" srcOrd="6" destOrd="0" presId="urn:microsoft.com/office/officeart/2008/layout/VerticalCurvedList"/>
    <dgm:cxn modelId="{BDC7CA86-4536-4406-9539-3EAADDA0E368}" type="presParOf" srcId="{42D5BC47-E9F1-468E-9C47-E93E547156E5}" destId="{3CE07025-5BA1-4472-8709-1EFBDD3BA91E}" srcOrd="0" destOrd="0" presId="urn:microsoft.com/office/officeart/2008/layout/VerticalCurvedList"/>
    <dgm:cxn modelId="{29DC63B2-F7F8-4F11-851D-9C533EED659B}" type="presParOf" srcId="{ED370598-0841-49DA-B85A-B284A9996C5C}" destId="{C6743145-0B1D-4720-9C1D-B6867E5AFFC8}" srcOrd="7" destOrd="0" presId="urn:microsoft.com/office/officeart/2008/layout/VerticalCurvedList"/>
    <dgm:cxn modelId="{26C77D49-FF36-43AD-905C-2C37374A3C20}" type="presParOf" srcId="{ED370598-0841-49DA-B85A-B284A9996C5C}" destId="{0848CB02-45EA-4CE4-8175-89B7CEC51F93}" srcOrd="8" destOrd="0" presId="urn:microsoft.com/office/officeart/2008/layout/VerticalCurvedList"/>
    <dgm:cxn modelId="{FB53DF5E-0966-4F31-ADAD-28B5A9B32E3F}" type="presParOf" srcId="{0848CB02-45EA-4CE4-8175-89B7CEC51F93}" destId="{25A71017-45B6-4812-A85F-9DC9A541FBFA}" srcOrd="0" destOrd="0" presId="urn:microsoft.com/office/officeart/2008/layout/VerticalCurvedList"/>
    <dgm:cxn modelId="{A9F2CD75-A4D1-4284-8BB0-BACDD49CAF63}" type="presParOf" srcId="{ED370598-0841-49DA-B85A-B284A9996C5C}" destId="{9CF14649-EB2B-4ADA-A194-313B21922913}" srcOrd="9" destOrd="0" presId="urn:microsoft.com/office/officeart/2008/layout/VerticalCurvedList"/>
    <dgm:cxn modelId="{BD4734CA-EEC6-4DF2-B866-6B02E7B19A93}" type="presParOf" srcId="{ED370598-0841-49DA-B85A-B284A9996C5C}" destId="{D838B50C-4684-4B7D-B2DC-0B9EE160FBDA}" srcOrd="10" destOrd="0" presId="urn:microsoft.com/office/officeart/2008/layout/VerticalCurvedList"/>
    <dgm:cxn modelId="{75788BD9-E153-4E5B-8AEB-5530C0FD0773}" type="presParOf" srcId="{D838B50C-4684-4B7D-B2DC-0B9EE160FBDA}" destId="{886C8818-288A-45FC-B77B-AC09C220C91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581E2B-250C-4403-B07B-997B1EC83D6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C324A23-8ABF-4CB9-805B-7B6252529FA6}">
      <dgm:prSet/>
      <dgm:spPr/>
      <dgm:t>
        <a:bodyPr/>
        <a:lstStyle/>
        <a:p>
          <a:r>
            <a:rPr lang="en-US" baseline="0" dirty="0"/>
            <a:t>Scenarios to consider using Replicated tables:</a:t>
          </a:r>
          <a:endParaRPr lang="en-US" dirty="0"/>
        </a:p>
      </dgm:t>
    </dgm:pt>
    <dgm:pt modelId="{520ECF38-563D-479D-950B-D4E47BD03D4A}" type="parTrans" cxnId="{D9FF6219-CE2D-440B-A9D6-DABC14D2513E}">
      <dgm:prSet/>
      <dgm:spPr/>
      <dgm:t>
        <a:bodyPr/>
        <a:lstStyle/>
        <a:p>
          <a:endParaRPr lang="en-US"/>
        </a:p>
      </dgm:t>
    </dgm:pt>
    <dgm:pt modelId="{5AAAD00A-4782-40F4-B686-5108D7A8AC08}" type="sibTrans" cxnId="{D9FF6219-CE2D-440B-A9D6-DABC14D2513E}">
      <dgm:prSet/>
      <dgm:spPr/>
      <dgm:t>
        <a:bodyPr/>
        <a:lstStyle/>
        <a:p>
          <a:endParaRPr lang="en-US"/>
        </a:p>
      </dgm:t>
    </dgm:pt>
    <dgm:pt modelId="{E8449F03-12CD-4C13-8CB5-FF1A4013D27F}">
      <dgm:prSet/>
      <dgm:spPr/>
      <dgm:t>
        <a:bodyPr/>
        <a:lstStyle/>
        <a:p>
          <a:r>
            <a:rPr lang="en-US" baseline="0" dirty="0"/>
            <a:t>Star schema reporting</a:t>
          </a:r>
          <a:endParaRPr lang="en-US" dirty="0"/>
        </a:p>
      </dgm:t>
    </dgm:pt>
    <dgm:pt modelId="{85C11403-19B0-4BCC-A411-EC03C69C5BC9}" type="parTrans" cxnId="{1A41C043-190F-443B-BD2C-E7405ED7E23C}">
      <dgm:prSet/>
      <dgm:spPr/>
      <dgm:t>
        <a:bodyPr/>
        <a:lstStyle/>
        <a:p>
          <a:endParaRPr lang="en-US"/>
        </a:p>
      </dgm:t>
    </dgm:pt>
    <dgm:pt modelId="{47D86DE0-4CB8-4A03-9F11-CAB59149201E}" type="sibTrans" cxnId="{1A41C043-190F-443B-BD2C-E7405ED7E23C}">
      <dgm:prSet/>
      <dgm:spPr/>
      <dgm:t>
        <a:bodyPr/>
        <a:lstStyle/>
        <a:p>
          <a:endParaRPr lang="en-US"/>
        </a:p>
      </dgm:t>
    </dgm:pt>
    <dgm:pt modelId="{4CF96199-AFF9-4EE0-8043-C015BEAAF59F}">
      <dgm:prSet/>
      <dgm:spPr/>
      <dgm:t>
        <a:bodyPr/>
        <a:lstStyle/>
        <a:p>
          <a:r>
            <a:rPr lang="en-US" baseline="0" dirty="0"/>
            <a:t>Dimensions – descriptive entities about fact data</a:t>
          </a:r>
          <a:endParaRPr lang="en-US" dirty="0"/>
        </a:p>
      </dgm:t>
    </dgm:pt>
    <dgm:pt modelId="{E3FBF869-F244-4F29-AF1D-2E77751E0135}" type="parTrans" cxnId="{13D4E046-017C-4D0F-886B-D3E8B4D03624}">
      <dgm:prSet/>
      <dgm:spPr/>
      <dgm:t>
        <a:bodyPr/>
        <a:lstStyle/>
        <a:p>
          <a:endParaRPr lang="en-US"/>
        </a:p>
      </dgm:t>
    </dgm:pt>
    <dgm:pt modelId="{5ECE11F2-B949-4BCA-A8AC-45AF4A5906E4}" type="sibTrans" cxnId="{13D4E046-017C-4D0F-886B-D3E8B4D03624}">
      <dgm:prSet/>
      <dgm:spPr/>
      <dgm:t>
        <a:bodyPr/>
        <a:lstStyle/>
        <a:p>
          <a:endParaRPr lang="en-US"/>
        </a:p>
      </dgm:t>
    </dgm:pt>
    <dgm:pt modelId="{E15D926F-03EA-40B9-939A-569C0915ABCF}">
      <dgm:prSet/>
      <dgm:spPr/>
      <dgm:t>
        <a:bodyPr/>
        <a:lstStyle/>
        <a:p>
          <a:r>
            <a:rPr lang="en-US" baseline="0" dirty="0"/>
            <a:t>ELT master data, common domain data used during transaction loading</a:t>
          </a:r>
          <a:endParaRPr lang="en-US" dirty="0"/>
        </a:p>
      </dgm:t>
    </dgm:pt>
    <dgm:pt modelId="{0B85472F-EC25-4138-B08D-52AF62DCC04E}" type="parTrans" cxnId="{670036B4-E4BD-4A52-BE22-2BB477C07425}">
      <dgm:prSet/>
      <dgm:spPr/>
      <dgm:t>
        <a:bodyPr/>
        <a:lstStyle/>
        <a:p>
          <a:endParaRPr lang="en-US"/>
        </a:p>
      </dgm:t>
    </dgm:pt>
    <dgm:pt modelId="{679ECA23-5E9A-4193-ADFC-5C40D0DB9BDA}" type="sibTrans" cxnId="{670036B4-E4BD-4A52-BE22-2BB477C07425}">
      <dgm:prSet/>
      <dgm:spPr/>
      <dgm:t>
        <a:bodyPr/>
        <a:lstStyle/>
        <a:p>
          <a:endParaRPr lang="en-US"/>
        </a:p>
      </dgm:t>
    </dgm:pt>
    <dgm:pt modelId="{F693E381-47BD-4647-8F6E-03D0483DDB34}">
      <dgm:prSet/>
      <dgm:spPr/>
      <dgm:t>
        <a:bodyPr/>
        <a:lstStyle/>
        <a:p>
          <a:r>
            <a:rPr lang="en-US" dirty="0"/>
            <a:t>Tables 2GB or less in size</a:t>
          </a:r>
        </a:p>
      </dgm:t>
    </dgm:pt>
    <dgm:pt modelId="{6EA8E853-1D8C-4882-A0D4-A61120107FAB}" type="parTrans" cxnId="{4EF09FEB-3340-4FF5-A088-CDB6C8C01F1A}">
      <dgm:prSet/>
      <dgm:spPr/>
      <dgm:t>
        <a:bodyPr/>
        <a:lstStyle/>
        <a:p>
          <a:endParaRPr lang="en-US"/>
        </a:p>
      </dgm:t>
    </dgm:pt>
    <dgm:pt modelId="{609EABCB-B54E-4E5A-BA52-A14D3AC65B1D}" type="sibTrans" cxnId="{4EF09FEB-3340-4FF5-A088-CDB6C8C01F1A}">
      <dgm:prSet/>
      <dgm:spPr/>
      <dgm:t>
        <a:bodyPr/>
        <a:lstStyle/>
        <a:p>
          <a:endParaRPr lang="en-US"/>
        </a:p>
      </dgm:t>
    </dgm:pt>
    <dgm:pt modelId="{FD2F1E59-890F-44FF-BDC9-FC6EE614BAC6}" type="pres">
      <dgm:prSet presAssocID="{53581E2B-250C-4403-B07B-997B1EC83D63}" presName="linear" presStyleCnt="0">
        <dgm:presLayoutVars>
          <dgm:animLvl val="lvl"/>
          <dgm:resizeHandles val="exact"/>
        </dgm:presLayoutVars>
      </dgm:prSet>
      <dgm:spPr/>
    </dgm:pt>
    <dgm:pt modelId="{E18B7CF7-987A-4906-A35F-F3F8B8834562}" type="pres">
      <dgm:prSet presAssocID="{8C324A23-8ABF-4CB9-805B-7B6252529FA6}" presName="parentText" presStyleLbl="node1" presStyleIdx="0" presStyleCnt="1" custLinFactNeighborY="-20347">
        <dgm:presLayoutVars>
          <dgm:chMax val="0"/>
          <dgm:bulletEnabled val="1"/>
        </dgm:presLayoutVars>
      </dgm:prSet>
      <dgm:spPr/>
    </dgm:pt>
    <dgm:pt modelId="{19ABA11E-101E-49B4-82EE-3B3C4F301CD0}" type="pres">
      <dgm:prSet presAssocID="{8C324A23-8ABF-4CB9-805B-7B6252529FA6}" presName="childText" presStyleLbl="revTx" presStyleIdx="0" presStyleCnt="1">
        <dgm:presLayoutVars>
          <dgm:bulletEnabled val="1"/>
        </dgm:presLayoutVars>
      </dgm:prSet>
      <dgm:spPr/>
    </dgm:pt>
  </dgm:ptLst>
  <dgm:cxnLst>
    <dgm:cxn modelId="{9F92BE09-4920-4C17-AD1A-99FB60D88EBB}" type="presOf" srcId="{E15D926F-03EA-40B9-939A-569C0915ABCF}" destId="{19ABA11E-101E-49B4-82EE-3B3C4F301CD0}" srcOrd="0" destOrd="2" presId="urn:microsoft.com/office/officeart/2005/8/layout/vList2"/>
    <dgm:cxn modelId="{A2DC6D0B-CD7A-4B29-8C9A-AE13CD4D04C4}" type="presOf" srcId="{E8449F03-12CD-4C13-8CB5-FF1A4013D27F}" destId="{19ABA11E-101E-49B4-82EE-3B3C4F301CD0}" srcOrd="0" destOrd="0" presId="urn:microsoft.com/office/officeart/2005/8/layout/vList2"/>
    <dgm:cxn modelId="{D9FF6219-CE2D-440B-A9D6-DABC14D2513E}" srcId="{53581E2B-250C-4403-B07B-997B1EC83D63}" destId="{8C324A23-8ABF-4CB9-805B-7B6252529FA6}" srcOrd="0" destOrd="0" parTransId="{520ECF38-563D-479D-950B-D4E47BD03D4A}" sibTransId="{5AAAD00A-4782-40F4-B686-5108D7A8AC08}"/>
    <dgm:cxn modelId="{C25E6A1D-1A03-42C7-AF4D-7A5D77E1E082}" type="presOf" srcId="{8C324A23-8ABF-4CB9-805B-7B6252529FA6}" destId="{E18B7CF7-987A-4906-A35F-F3F8B8834562}" srcOrd="0" destOrd="0" presId="urn:microsoft.com/office/officeart/2005/8/layout/vList2"/>
    <dgm:cxn modelId="{62A2F738-B0F1-4044-9B10-AF76023E90B5}" type="presOf" srcId="{F693E381-47BD-4647-8F6E-03D0483DDB34}" destId="{19ABA11E-101E-49B4-82EE-3B3C4F301CD0}" srcOrd="0" destOrd="3" presId="urn:microsoft.com/office/officeart/2005/8/layout/vList2"/>
    <dgm:cxn modelId="{CDDC6E3F-9521-4418-84DA-1044C00BD063}" type="presOf" srcId="{53581E2B-250C-4403-B07B-997B1EC83D63}" destId="{FD2F1E59-890F-44FF-BDC9-FC6EE614BAC6}" srcOrd="0" destOrd="0" presId="urn:microsoft.com/office/officeart/2005/8/layout/vList2"/>
    <dgm:cxn modelId="{1A41C043-190F-443B-BD2C-E7405ED7E23C}" srcId="{8C324A23-8ABF-4CB9-805B-7B6252529FA6}" destId="{E8449F03-12CD-4C13-8CB5-FF1A4013D27F}" srcOrd="0" destOrd="0" parTransId="{85C11403-19B0-4BCC-A411-EC03C69C5BC9}" sibTransId="{47D86DE0-4CB8-4A03-9F11-CAB59149201E}"/>
    <dgm:cxn modelId="{13D4E046-017C-4D0F-886B-D3E8B4D03624}" srcId="{E8449F03-12CD-4C13-8CB5-FF1A4013D27F}" destId="{4CF96199-AFF9-4EE0-8043-C015BEAAF59F}" srcOrd="0" destOrd="0" parTransId="{E3FBF869-F244-4F29-AF1D-2E77751E0135}" sibTransId="{5ECE11F2-B949-4BCA-A8AC-45AF4A5906E4}"/>
    <dgm:cxn modelId="{23C5C295-1F6B-4799-82BE-4881F79B0B2F}" type="presOf" srcId="{4CF96199-AFF9-4EE0-8043-C015BEAAF59F}" destId="{19ABA11E-101E-49B4-82EE-3B3C4F301CD0}" srcOrd="0" destOrd="1" presId="urn:microsoft.com/office/officeart/2005/8/layout/vList2"/>
    <dgm:cxn modelId="{670036B4-E4BD-4A52-BE22-2BB477C07425}" srcId="{8C324A23-8ABF-4CB9-805B-7B6252529FA6}" destId="{E15D926F-03EA-40B9-939A-569C0915ABCF}" srcOrd="1" destOrd="0" parTransId="{0B85472F-EC25-4138-B08D-52AF62DCC04E}" sibTransId="{679ECA23-5E9A-4193-ADFC-5C40D0DB9BDA}"/>
    <dgm:cxn modelId="{4EF09FEB-3340-4FF5-A088-CDB6C8C01F1A}" srcId="{8C324A23-8ABF-4CB9-805B-7B6252529FA6}" destId="{F693E381-47BD-4647-8F6E-03D0483DDB34}" srcOrd="2" destOrd="0" parTransId="{6EA8E853-1D8C-4882-A0D4-A61120107FAB}" sibTransId="{609EABCB-B54E-4E5A-BA52-A14D3AC65B1D}"/>
    <dgm:cxn modelId="{56132EA8-29DD-4A5A-B74F-8A6F50FD0FC3}" type="presParOf" srcId="{FD2F1E59-890F-44FF-BDC9-FC6EE614BAC6}" destId="{E18B7CF7-987A-4906-A35F-F3F8B8834562}" srcOrd="0" destOrd="0" presId="urn:microsoft.com/office/officeart/2005/8/layout/vList2"/>
    <dgm:cxn modelId="{D8D57F70-E918-4F29-BA1D-D4DC63018E81}" type="presParOf" srcId="{FD2F1E59-890F-44FF-BDC9-FC6EE614BAC6}" destId="{19ABA11E-101E-49B4-82EE-3B3C4F301CD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7F1CB-E003-4775-BFEE-2DC76D1B853C}">
      <dsp:nvSpPr>
        <dsp:cNvPr id="0" name=""/>
        <dsp:cNvSpPr/>
      </dsp:nvSpPr>
      <dsp:spPr>
        <a:xfrm>
          <a:off x="-5115566" y="-783648"/>
          <a:ext cx="6092000" cy="6092000"/>
        </a:xfrm>
        <a:prstGeom prst="blockArc">
          <a:avLst>
            <a:gd name="adj1" fmla="val 18900000"/>
            <a:gd name="adj2" fmla="val 2700000"/>
            <a:gd name="adj3" fmla="val 35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ED62E5-14C9-464A-850F-3988410A9BB1}">
      <dsp:nvSpPr>
        <dsp:cNvPr id="0" name=""/>
        <dsp:cNvSpPr/>
      </dsp:nvSpPr>
      <dsp:spPr>
        <a:xfrm>
          <a:off x="427109" y="282703"/>
          <a:ext cx="10391153" cy="5657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90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0" i="0" kern="1200" baseline="0" dirty="0"/>
            <a:t>SQL automatically caches query results in the user database for repetitive use.</a:t>
          </a:r>
          <a:endParaRPr lang="en-US" sz="2200" kern="1200" dirty="0"/>
        </a:p>
      </dsp:txBody>
      <dsp:txXfrm>
        <a:off x="427109" y="282703"/>
        <a:ext cx="10391153" cy="565768"/>
      </dsp:txXfrm>
    </dsp:sp>
    <dsp:sp modelId="{33225FD5-9C30-4B7E-8392-F886E1D357E3}">
      <dsp:nvSpPr>
        <dsp:cNvPr id="0" name=""/>
        <dsp:cNvSpPr/>
      </dsp:nvSpPr>
      <dsp:spPr>
        <a:xfrm>
          <a:off x="73504" y="211982"/>
          <a:ext cx="707211" cy="70721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D4A32-BE2B-4B2B-BA3E-5B4437D61133}">
      <dsp:nvSpPr>
        <dsp:cNvPr id="0" name=""/>
        <dsp:cNvSpPr/>
      </dsp:nvSpPr>
      <dsp:spPr>
        <a:xfrm>
          <a:off x="832523" y="1131085"/>
          <a:ext cx="9985739" cy="565768"/>
        </a:xfrm>
        <a:prstGeom prst="rect">
          <a:avLst/>
        </a:prstGeom>
        <a:solidFill>
          <a:schemeClr val="accent4">
            <a:hueOff val="2133002"/>
            <a:satOff val="-7713"/>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90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0" i="0" kern="1200" baseline="0" dirty="0"/>
            <a:t>With subsequent executions, results come directly from the persisted cache.</a:t>
          </a:r>
          <a:endParaRPr lang="en-US" sz="2200" kern="1200" dirty="0"/>
        </a:p>
      </dsp:txBody>
      <dsp:txXfrm>
        <a:off x="832523" y="1131085"/>
        <a:ext cx="9985739" cy="565768"/>
      </dsp:txXfrm>
    </dsp:sp>
    <dsp:sp modelId="{5E7DA3DC-F9DE-4A1B-81B8-3B770AF1995F}">
      <dsp:nvSpPr>
        <dsp:cNvPr id="0" name=""/>
        <dsp:cNvSpPr/>
      </dsp:nvSpPr>
      <dsp:spPr>
        <a:xfrm>
          <a:off x="478917" y="1060364"/>
          <a:ext cx="707211" cy="707211"/>
        </a:xfrm>
        <a:prstGeom prst="ellipse">
          <a:avLst/>
        </a:prstGeom>
        <a:solidFill>
          <a:schemeClr val="lt1">
            <a:hueOff val="0"/>
            <a:satOff val="0"/>
            <a:lumOff val="0"/>
            <a:alphaOff val="0"/>
          </a:schemeClr>
        </a:solidFill>
        <a:ln w="12700" cap="flat" cmpd="sng" algn="ctr">
          <a:solidFill>
            <a:schemeClr val="accent4">
              <a:hueOff val="2133002"/>
              <a:satOff val="-7713"/>
              <a:lumOff val="7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375FF8-9533-4D59-A02A-D91CF518A7C2}">
      <dsp:nvSpPr>
        <dsp:cNvPr id="0" name=""/>
        <dsp:cNvSpPr/>
      </dsp:nvSpPr>
      <dsp:spPr>
        <a:xfrm>
          <a:off x="956952" y="1979467"/>
          <a:ext cx="9861310" cy="565768"/>
        </a:xfrm>
        <a:prstGeom prst="rect">
          <a:avLst/>
        </a:prstGeom>
        <a:solidFill>
          <a:schemeClr val="accent4">
            <a:hueOff val="4266005"/>
            <a:satOff val="-15426"/>
            <a:lumOff val="1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90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0" i="0" kern="1200" baseline="0"/>
            <a:t>No recomputation</a:t>
          </a:r>
          <a:endParaRPr lang="en-US" sz="2200" kern="1200"/>
        </a:p>
      </dsp:txBody>
      <dsp:txXfrm>
        <a:off x="956952" y="1979467"/>
        <a:ext cx="9861310" cy="565768"/>
      </dsp:txXfrm>
    </dsp:sp>
    <dsp:sp modelId="{9414DBCD-9AE0-4D86-9955-8ABF3A385EB2}">
      <dsp:nvSpPr>
        <dsp:cNvPr id="0" name=""/>
        <dsp:cNvSpPr/>
      </dsp:nvSpPr>
      <dsp:spPr>
        <a:xfrm>
          <a:off x="603347" y="1908745"/>
          <a:ext cx="707211" cy="707211"/>
        </a:xfrm>
        <a:prstGeom prst="ellipse">
          <a:avLst/>
        </a:prstGeom>
        <a:solidFill>
          <a:schemeClr val="lt1">
            <a:hueOff val="0"/>
            <a:satOff val="0"/>
            <a:lumOff val="0"/>
            <a:alphaOff val="0"/>
          </a:schemeClr>
        </a:solidFill>
        <a:ln w="12700" cap="flat" cmpd="sng" algn="ctr">
          <a:solidFill>
            <a:schemeClr val="accent4">
              <a:hueOff val="4266005"/>
              <a:satOff val="-15426"/>
              <a:lumOff val="150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32BF73-F72A-4DDF-A056-0323D1544D6A}">
      <dsp:nvSpPr>
        <dsp:cNvPr id="0" name=""/>
        <dsp:cNvSpPr/>
      </dsp:nvSpPr>
      <dsp:spPr>
        <a:xfrm>
          <a:off x="832523" y="2827848"/>
          <a:ext cx="9985739" cy="565768"/>
        </a:xfrm>
        <a:prstGeom prst="rect">
          <a:avLst/>
        </a:prstGeom>
        <a:solidFill>
          <a:schemeClr val="accent4">
            <a:hueOff val="6399007"/>
            <a:satOff val="-23139"/>
            <a:lumOff val="226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90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0" i="0" kern="1200" baseline="0" dirty="0"/>
            <a:t>Doesn’t use concurren</a:t>
          </a:r>
          <a:r>
            <a:rPr lang="en-US" sz="2200" kern="1200" baseline="0" dirty="0"/>
            <a:t>cy slots</a:t>
          </a:r>
          <a:endParaRPr lang="en-US" sz="2200" kern="1200" dirty="0"/>
        </a:p>
      </dsp:txBody>
      <dsp:txXfrm>
        <a:off x="832523" y="2827848"/>
        <a:ext cx="9985739" cy="565768"/>
      </dsp:txXfrm>
    </dsp:sp>
    <dsp:sp modelId="{247AB00E-4E27-4E50-AE55-24741F52AA0B}">
      <dsp:nvSpPr>
        <dsp:cNvPr id="0" name=""/>
        <dsp:cNvSpPr/>
      </dsp:nvSpPr>
      <dsp:spPr>
        <a:xfrm>
          <a:off x="478917" y="2757127"/>
          <a:ext cx="707211" cy="707211"/>
        </a:xfrm>
        <a:prstGeom prst="ellipse">
          <a:avLst/>
        </a:prstGeom>
        <a:solidFill>
          <a:schemeClr val="lt1">
            <a:hueOff val="0"/>
            <a:satOff val="0"/>
            <a:lumOff val="0"/>
            <a:alphaOff val="0"/>
          </a:schemeClr>
        </a:solidFill>
        <a:ln w="12700" cap="flat" cmpd="sng" algn="ctr">
          <a:solidFill>
            <a:schemeClr val="accent4">
              <a:hueOff val="6399007"/>
              <a:satOff val="-23139"/>
              <a:lumOff val="226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F15E5-257F-4C5C-9707-D8E9B58491AC}">
      <dsp:nvSpPr>
        <dsp:cNvPr id="0" name=""/>
        <dsp:cNvSpPr/>
      </dsp:nvSpPr>
      <dsp:spPr>
        <a:xfrm>
          <a:off x="427109" y="3676230"/>
          <a:ext cx="10391153" cy="565768"/>
        </a:xfrm>
        <a:prstGeom prst="rect">
          <a:avLst/>
        </a:prstGeom>
        <a:solidFill>
          <a:schemeClr val="accent4">
            <a:hueOff val="8532010"/>
            <a:satOff val="-30852"/>
            <a:lumOff val="30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90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0" i="0" kern="1200" baseline="0"/>
            <a:t>Reduce compute resource usage</a:t>
          </a:r>
          <a:endParaRPr lang="en-US" sz="2200" kern="1200"/>
        </a:p>
      </dsp:txBody>
      <dsp:txXfrm>
        <a:off x="427109" y="3676230"/>
        <a:ext cx="10391153" cy="565768"/>
      </dsp:txXfrm>
    </dsp:sp>
    <dsp:sp modelId="{D0C75471-24F0-44EE-9C89-05C0B4C3C58A}">
      <dsp:nvSpPr>
        <dsp:cNvPr id="0" name=""/>
        <dsp:cNvSpPr/>
      </dsp:nvSpPr>
      <dsp:spPr>
        <a:xfrm>
          <a:off x="73504" y="3605509"/>
          <a:ext cx="707211" cy="707211"/>
        </a:xfrm>
        <a:prstGeom prst="ellipse">
          <a:avLst/>
        </a:prstGeom>
        <a:solidFill>
          <a:schemeClr val="lt1">
            <a:hueOff val="0"/>
            <a:satOff val="0"/>
            <a:lumOff val="0"/>
            <a:alphaOff val="0"/>
          </a:schemeClr>
        </a:solidFill>
        <a:ln w="12700" cap="flat" cmpd="sng" algn="ctr">
          <a:solidFill>
            <a:schemeClr val="accent4">
              <a:hueOff val="8532010"/>
              <a:satOff val="-30852"/>
              <a:lumOff val="3019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70DE8-82B5-45F0-8B4E-F43DBF0EBBF3}">
      <dsp:nvSpPr>
        <dsp:cNvPr id="0" name=""/>
        <dsp:cNvSpPr/>
      </dsp:nvSpPr>
      <dsp:spPr>
        <a:xfrm>
          <a:off x="0" y="21510"/>
          <a:ext cx="10818203" cy="11688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Replicated tables perform best for predominant query patterns with Simple predicates:</a:t>
          </a:r>
          <a:endParaRPr lang="en-US" sz="2700" kern="1200" dirty="0"/>
        </a:p>
      </dsp:txBody>
      <dsp:txXfrm>
        <a:off x="57058" y="78568"/>
        <a:ext cx="10704087" cy="10547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5058-D634-4CDB-832C-EE2E6BA1CBDC}">
      <dsp:nvSpPr>
        <dsp:cNvPr id="0" name=""/>
        <dsp:cNvSpPr/>
      </dsp:nvSpPr>
      <dsp:spPr>
        <a:xfrm>
          <a:off x="50" y="4883"/>
          <a:ext cx="4859103" cy="1094400"/>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Round-Robin Table</a:t>
          </a:r>
        </a:p>
      </dsp:txBody>
      <dsp:txXfrm>
        <a:off x="50" y="4883"/>
        <a:ext cx="4859103" cy="1094400"/>
      </dsp:txXfrm>
    </dsp:sp>
    <dsp:sp modelId="{71680AF0-870C-409C-B3A4-00E5FE84979F}">
      <dsp:nvSpPr>
        <dsp:cNvPr id="0" name=""/>
        <dsp:cNvSpPr/>
      </dsp:nvSpPr>
      <dsp:spPr>
        <a:xfrm>
          <a:off x="50" y="1099283"/>
          <a:ext cx="4859103" cy="265990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Data distributed in a round-robin fashion across all compute nodes</a:t>
          </a:r>
        </a:p>
        <a:p>
          <a:pPr marL="228600" lvl="1" indent="-228600" algn="l" defTabSz="1066800">
            <a:lnSpc>
              <a:spcPct val="90000"/>
            </a:lnSpc>
            <a:spcBef>
              <a:spcPct val="0"/>
            </a:spcBef>
            <a:spcAft>
              <a:spcPct val="15000"/>
            </a:spcAft>
            <a:buChar char="•"/>
          </a:pPr>
          <a:r>
            <a:rPr lang="en-US" sz="2400" kern="1200" dirty="0"/>
            <a:t>Join operation will copy full table to each computer node</a:t>
          </a:r>
        </a:p>
        <a:p>
          <a:pPr marL="228600" lvl="1" indent="-228600" algn="l" defTabSz="1066800">
            <a:lnSpc>
              <a:spcPct val="90000"/>
            </a:lnSpc>
            <a:spcBef>
              <a:spcPct val="0"/>
            </a:spcBef>
            <a:spcAft>
              <a:spcPct val="15000"/>
            </a:spcAft>
            <a:buChar char="•"/>
          </a:pPr>
          <a:r>
            <a:rPr lang="en-US" sz="2400" kern="1200" dirty="0"/>
            <a:t>Broadcast move operation</a:t>
          </a:r>
        </a:p>
      </dsp:txBody>
      <dsp:txXfrm>
        <a:off x="50" y="1099283"/>
        <a:ext cx="4859103" cy="2659905"/>
      </dsp:txXfrm>
    </dsp:sp>
    <dsp:sp modelId="{4D1F1EFF-2F0F-4362-AC61-E4834C0812D6}">
      <dsp:nvSpPr>
        <dsp:cNvPr id="0" name=""/>
        <dsp:cNvSpPr/>
      </dsp:nvSpPr>
      <dsp:spPr>
        <a:xfrm>
          <a:off x="5539428" y="4883"/>
          <a:ext cx="4859103" cy="1094400"/>
        </a:xfrm>
        <a:prstGeom prst="rect">
          <a:avLst/>
        </a:prstGeom>
        <a:solidFill>
          <a:schemeClr val="accent1"/>
        </a:solidFill>
        <a:ln w="12700" cap="flat" cmpd="sng" algn="ctr">
          <a:solidFill>
            <a:schemeClr val="accent1">
              <a:shade val="50000"/>
              <a:hueOff val="841590"/>
              <a:satOff val="-45381"/>
              <a:lumOff val="502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Replicated Table</a:t>
          </a:r>
        </a:p>
      </dsp:txBody>
      <dsp:txXfrm>
        <a:off x="5539428" y="4883"/>
        <a:ext cx="4859103" cy="1094400"/>
      </dsp:txXfrm>
    </dsp:sp>
    <dsp:sp modelId="{73568850-4A00-4BC1-9460-4786DCA0A429}">
      <dsp:nvSpPr>
        <dsp:cNvPr id="0" name=""/>
        <dsp:cNvSpPr/>
      </dsp:nvSpPr>
      <dsp:spPr>
        <a:xfrm>
          <a:off x="5539428" y="1099283"/>
          <a:ext cx="4859103" cy="2659905"/>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Full copy of the table on each compute node</a:t>
          </a:r>
        </a:p>
        <a:p>
          <a:pPr marL="228600" lvl="1" indent="-228600" algn="l" defTabSz="1066800">
            <a:lnSpc>
              <a:spcPct val="90000"/>
            </a:lnSpc>
            <a:spcBef>
              <a:spcPct val="0"/>
            </a:spcBef>
            <a:spcAft>
              <a:spcPct val="15000"/>
            </a:spcAft>
            <a:buChar char="•"/>
          </a:pPr>
          <a:r>
            <a:rPr lang="en-US" sz="2400" kern="1200" dirty="0"/>
            <a:t>No expensive data movement between the compute nodes</a:t>
          </a:r>
        </a:p>
      </dsp:txBody>
      <dsp:txXfrm>
        <a:off x="5539428" y="1099283"/>
        <a:ext cx="4859103" cy="26599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23807-C3C7-4F3B-8AB2-EBB5E4224845}">
      <dsp:nvSpPr>
        <dsp:cNvPr id="0" name=""/>
        <dsp:cNvSpPr/>
      </dsp:nvSpPr>
      <dsp:spPr>
        <a:xfrm>
          <a:off x="53" y="1118412"/>
          <a:ext cx="5084400" cy="17209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baseline="0" dirty="0"/>
            <a:t>Rebuilds are triggered by the first query against the replicated table after:</a:t>
          </a:r>
          <a:endParaRPr lang="en-US" sz="3200" kern="1200" dirty="0"/>
        </a:p>
      </dsp:txBody>
      <dsp:txXfrm>
        <a:off x="53" y="1118412"/>
        <a:ext cx="5084400" cy="1720965"/>
      </dsp:txXfrm>
    </dsp:sp>
    <dsp:sp modelId="{5844E8B1-CB57-4E69-A8AF-89757D1C3BB4}">
      <dsp:nvSpPr>
        <dsp:cNvPr id="0" name=""/>
        <dsp:cNvSpPr/>
      </dsp:nvSpPr>
      <dsp:spPr>
        <a:xfrm>
          <a:off x="53" y="2839378"/>
          <a:ext cx="5084400" cy="15372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Data is loaded or modified</a:t>
          </a:r>
          <a:endParaRPr lang="en-US" sz="2400" kern="1200" dirty="0"/>
        </a:p>
        <a:p>
          <a:pPr marL="228600" lvl="1" indent="-228600" algn="l" defTabSz="1066800">
            <a:lnSpc>
              <a:spcPct val="90000"/>
            </a:lnSpc>
            <a:spcBef>
              <a:spcPct val="0"/>
            </a:spcBef>
            <a:spcAft>
              <a:spcPct val="15000"/>
            </a:spcAft>
            <a:buChar char="•"/>
          </a:pPr>
          <a:r>
            <a:rPr lang="en-US" sz="2400" kern="1200" baseline="0" dirty="0"/>
            <a:t>Database scaling</a:t>
          </a:r>
          <a:endParaRPr lang="en-US" sz="2400" kern="1200" dirty="0"/>
        </a:p>
        <a:p>
          <a:pPr marL="228600" lvl="1" indent="-228600" algn="l" defTabSz="1066800">
            <a:lnSpc>
              <a:spcPct val="90000"/>
            </a:lnSpc>
            <a:spcBef>
              <a:spcPct val="0"/>
            </a:spcBef>
            <a:spcAft>
              <a:spcPct val="15000"/>
            </a:spcAft>
            <a:buChar char="•"/>
          </a:pPr>
          <a:r>
            <a:rPr lang="en-US" sz="2400" kern="1200" baseline="0" dirty="0"/>
            <a:t>Table definition is updated</a:t>
          </a:r>
          <a:endParaRPr lang="en-US" sz="2400" kern="1200" dirty="0"/>
        </a:p>
      </dsp:txBody>
      <dsp:txXfrm>
        <a:off x="53" y="2839378"/>
        <a:ext cx="5084400" cy="1537200"/>
      </dsp:txXfrm>
    </dsp:sp>
    <dsp:sp modelId="{E5CFB772-9F26-402B-9C58-73834B51B62B}">
      <dsp:nvSpPr>
        <dsp:cNvPr id="0" name=""/>
        <dsp:cNvSpPr/>
      </dsp:nvSpPr>
      <dsp:spPr>
        <a:xfrm>
          <a:off x="5796270" y="1118412"/>
          <a:ext cx="5084400" cy="17209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baseline="0" dirty="0"/>
            <a:t>Rebuilds are not required/triggered after</a:t>
          </a:r>
          <a:endParaRPr lang="en-US" sz="3200" kern="1200" dirty="0"/>
        </a:p>
      </dsp:txBody>
      <dsp:txXfrm>
        <a:off x="5796270" y="1118412"/>
        <a:ext cx="5084400" cy="1720965"/>
      </dsp:txXfrm>
    </dsp:sp>
    <dsp:sp modelId="{3B0AE0D8-6DDD-4B7E-99E3-3BA8779EA5E0}">
      <dsp:nvSpPr>
        <dsp:cNvPr id="0" name=""/>
        <dsp:cNvSpPr/>
      </dsp:nvSpPr>
      <dsp:spPr>
        <a:xfrm>
          <a:off x="5796270" y="2839378"/>
          <a:ext cx="5084400" cy="15372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Pause / Resume operation</a:t>
          </a:r>
          <a:endParaRPr lang="en-US" sz="2400" kern="1200" dirty="0"/>
        </a:p>
      </dsp:txBody>
      <dsp:txXfrm>
        <a:off x="5796270" y="2839378"/>
        <a:ext cx="5084400" cy="1537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015AE-CD30-4278-AAFC-B02DB4D3DBA1}">
      <dsp:nvSpPr>
        <dsp:cNvPr id="0" name=""/>
        <dsp:cNvSpPr/>
      </dsp:nvSpPr>
      <dsp:spPr>
        <a:xfrm>
          <a:off x="365234" y="4"/>
          <a:ext cx="10150256" cy="533410"/>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l" defTabSz="1422400">
            <a:lnSpc>
              <a:spcPct val="90000"/>
            </a:lnSpc>
            <a:spcBef>
              <a:spcPct val="0"/>
            </a:spcBef>
            <a:spcAft>
              <a:spcPct val="35000"/>
            </a:spcAft>
            <a:buNone/>
          </a:pPr>
          <a:r>
            <a:rPr lang="en-US" sz="3200" kern="1200" baseline="0" dirty="0"/>
            <a:t>     Check replicated tables that need to be rebuilt</a:t>
          </a:r>
          <a:endParaRPr lang="en-US" sz="3200" kern="1200" dirty="0"/>
        </a:p>
      </dsp:txBody>
      <dsp:txXfrm>
        <a:off x="631939" y="4"/>
        <a:ext cx="9616846" cy="5334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015AE-CD30-4278-AAFC-B02DB4D3DBA1}">
      <dsp:nvSpPr>
        <dsp:cNvPr id="0" name=""/>
        <dsp:cNvSpPr/>
      </dsp:nvSpPr>
      <dsp:spPr>
        <a:xfrm>
          <a:off x="365234" y="4"/>
          <a:ext cx="10150256" cy="533410"/>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rPr>
            <a:t>     Trigger a rebuild</a:t>
          </a:r>
        </a:p>
      </dsp:txBody>
      <dsp:txXfrm>
        <a:off x="631939" y="4"/>
        <a:ext cx="9616846" cy="5334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3385E-7A23-48F9-A6A8-EFE449313703}">
      <dsp:nvSpPr>
        <dsp:cNvPr id="0" name=""/>
        <dsp:cNvSpPr/>
      </dsp:nvSpPr>
      <dsp:spPr>
        <a:xfrm>
          <a:off x="-4923452" y="-754442"/>
          <a:ext cx="5863782" cy="5863782"/>
        </a:xfrm>
        <a:prstGeom prst="blockArc">
          <a:avLst>
            <a:gd name="adj1" fmla="val 18900000"/>
            <a:gd name="adj2" fmla="val 2700000"/>
            <a:gd name="adj3" fmla="val 368"/>
          </a:avLst>
        </a:pr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00C3A-C452-496A-B072-D37E3DE051DB}">
      <dsp:nvSpPr>
        <dsp:cNvPr id="0" name=""/>
        <dsp:cNvSpPr/>
      </dsp:nvSpPr>
      <dsp:spPr>
        <a:xfrm>
          <a:off x="604776" y="435489"/>
          <a:ext cx="6123789" cy="87097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134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baseline="0" dirty="0"/>
            <a:t>Data cached based on workload characteristics</a:t>
          </a:r>
          <a:endParaRPr lang="en-US" sz="2000" kern="1200" dirty="0"/>
        </a:p>
      </dsp:txBody>
      <dsp:txXfrm>
        <a:off x="604776" y="435489"/>
        <a:ext cx="6123789" cy="870979"/>
      </dsp:txXfrm>
    </dsp:sp>
    <dsp:sp modelId="{739013A2-F327-478A-989C-25E5465CB2A9}">
      <dsp:nvSpPr>
        <dsp:cNvPr id="0" name=""/>
        <dsp:cNvSpPr/>
      </dsp:nvSpPr>
      <dsp:spPr>
        <a:xfrm>
          <a:off x="60414" y="326617"/>
          <a:ext cx="1088724" cy="108872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5DD69-975F-4A43-BFAE-B05C1481F465}">
      <dsp:nvSpPr>
        <dsp:cNvPr id="0" name=""/>
        <dsp:cNvSpPr/>
      </dsp:nvSpPr>
      <dsp:spPr>
        <a:xfrm>
          <a:off x="921377" y="1741959"/>
          <a:ext cx="5807188" cy="870979"/>
        </a:xfrm>
        <a:prstGeom prst="rect">
          <a:avLst/>
        </a:prstGeom>
        <a:solidFill>
          <a:schemeClr val="accent1">
            <a:shade val="80000"/>
            <a:hueOff val="392577"/>
            <a:satOff val="-21437"/>
            <a:lumOff val="17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1340"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baseline="0" dirty="0"/>
            <a:t>Non-Volatile Memory Express (</a:t>
          </a:r>
          <a:r>
            <a:rPr lang="en-GB" sz="2000" kern="1200" baseline="0" dirty="0" err="1"/>
            <a:t>NVMe</a:t>
          </a:r>
          <a:r>
            <a:rPr lang="en-GB" sz="2000" kern="1200" baseline="0" dirty="0"/>
            <a:t>)</a:t>
          </a:r>
          <a:endParaRPr lang="en-US" sz="2000" kern="1200" dirty="0"/>
        </a:p>
      </dsp:txBody>
      <dsp:txXfrm>
        <a:off x="921377" y="1741959"/>
        <a:ext cx="5807188" cy="870979"/>
      </dsp:txXfrm>
    </dsp:sp>
    <dsp:sp modelId="{E789BC6B-0D20-448E-8175-49A9DEB18F4D}">
      <dsp:nvSpPr>
        <dsp:cNvPr id="0" name=""/>
        <dsp:cNvSpPr/>
      </dsp:nvSpPr>
      <dsp:spPr>
        <a:xfrm>
          <a:off x="377015" y="1633086"/>
          <a:ext cx="1088724" cy="1088724"/>
        </a:xfrm>
        <a:prstGeom prst="ellipse">
          <a:avLst/>
        </a:prstGeom>
        <a:solidFill>
          <a:schemeClr val="lt1">
            <a:hueOff val="0"/>
            <a:satOff val="0"/>
            <a:lumOff val="0"/>
            <a:alphaOff val="0"/>
          </a:schemeClr>
        </a:solidFill>
        <a:ln w="12700" cap="flat" cmpd="sng" algn="ctr">
          <a:solidFill>
            <a:schemeClr val="accent1">
              <a:shade val="80000"/>
              <a:hueOff val="392577"/>
              <a:satOff val="-21437"/>
              <a:lumOff val="1794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0173A9-25F4-4B6D-8E70-EB615293A362}">
      <dsp:nvSpPr>
        <dsp:cNvPr id="0" name=""/>
        <dsp:cNvSpPr/>
      </dsp:nvSpPr>
      <dsp:spPr>
        <a:xfrm>
          <a:off x="604776" y="3048428"/>
          <a:ext cx="6123789" cy="870979"/>
        </a:xfrm>
        <a:prstGeom prst="rect">
          <a:avLst/>
        </a:prstGeom>
        <a:solidFill>
          <a:schemeClr val="accent1">
            <a:shade val="80000"/>
            <a:hueOff val="785154"/>
            <a:satOff val="-42873"/>
            <a:lumOff val="358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134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baseline="0" dirty="0"/>
            <a:t>I/O - </a:t>
          </a:r>
          <a:r>
            <a:rPr lang="en-US" sz="2000" kern="1200" baseline="0" dirty="0" err="1"/>
            <a:t>NVMe</a:t>
          </a:r>
          <a:r>
            <a:rPr lang="en-US" sz="2000" kern="1200" baseline="0" dirty="0"/>
            <a:t> SSDs &gt; SATA SSDs/hard drives</a:t>
          </a:r>
          <a:endParaRPr lang="en-US" sz="2000" kern="1200" dirty="0"/>
        </a:p>
      </dsp:txBody>
      <dsp:txXfrm>
        <a:off x="604776" y="3048428"/>
        <a:ext cx="6123789" cy="870979"/>
      </dsp:txXfrm>
    </dsp:sp>
    <dsp:sp modelId="{F19D19CA-CAD4-4719-A6C7-2394A99B6002}">
      <dsp:nvSpPr>
        <dsp:cNvPr id="0" name=""/>
        <dsp:cNvSpPr/>
      </dsp:nvSpPr>
      <dsp:spPr>
        <a:xfrm>
          <a:off x="60414" y="2939556"/>
          <a:ext cx="1088724" cy="1088724"/>
        </a:xfrm>
        <a:prstGeom prst="ellipse">
          <a:avLst/>
        </a:prstGeom>
        <a:solidFill>
          <a:schemeClr val="lt1">
            <a:hueOff val="0"/>
            <a:satOff val="0"/>
            <a:lumOff val="0"/>
            <a:alphaOff val="0"/>
          </a:schemeClr>
        </a:solidFill>
        <a:ln w="12700" cap="flat" cmpd="sng" algn="ctr">
          <a:solidFill>
            <a:schemeClr val="accent1">
              <a:shade val="80000"/>
              <a:hueOff val="785154"/>
              <a:satOff val="-42873"/>
              <a:lumOff val="3588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781234" y="5610"/>
          <a:ext cx="2564378" cy="1561355"/>
        </a:xfrm>
        <a:prstGeom prst="trapezoid">
          <a:avLst>
            <a:gd name="adj" fmla="val 82120"/>
          </a:avLst>
        </a:prstGeom>
        <a:solidFill>
          <a:srgbClr val="FF0000"/>
        </a:solidFill>
        <a:ln w="190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781234" y="5610"/>
        <a:ext cx="2564378" cy="1561355"/>
      </dsp:txXfrm>
    </dsp:sp>
    <dsp:sp modelId="{BEAB3674-D5E3-4583-BB76-E5F1D1F1CF8B}">
      <dsp:nvSpPr>
        <dsp:cNvPr id="0" name=""/>
        <dsp:cNvSpPr/>
      </dsp:nvSpPr>
      <dsp:spPr>
        <a:xfrm>
          <a:off x="1675341" y="1561355"/>
          <a:ext cx="4776164" cy="1346674"/>
        </a:xfrm>
        <a:prstGeom prst="trapezoid">
          <a:avLst>
            <a:gd name="adj" fmla="val 82120"/>
          </a:avLst>
        </a:prstGeom>
        <a:solidFill>
          <a:schemeClr val="accent4">
            <a:lumMod val="60000"/>
            <a:lumOff val="40000"/>
          </a:schemeClr>
        </a:solidFill>
        <a:ln w="190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11170" y="1561355"/>
        <a:ext cx="3104506" cy="1346674"/>
      </dsp:txXfrm>
    </dsp:sp>
    <dsp:sp modelId="{AA673155-A9BD-40EC-B33E-6B53B086777F}">
      <dsp:nvSpPr>
        <dsp:cNvPr id="0" name=""/>
        <dsp:cNvSpPr/>
      </dsp:nvSpPr>
      <dsp:spPr>
        <a:xfrm>
          <a:off x="0" y="2908030"/>
          <a:ext cx="8126846" cy="2040107"/>
        </a:xfrm>
        <a:prstGeom prst="trapezoid">
          <a:avLst>
            <a:gd name="adj" fmla="val 82120"/>
          </a:avLst>
        </a:prstGeom>
        <a:solidFill>
          <a:schemeClr val="accent1">
            <a:lumMod val="40000"/>
            <a:lumOff val="60000"/>
          </a:schemeClr>
        </a:solidFill>
        <a:ln w="190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22198" y="2908030"/>
        <a:ext cx="5282450" cy="20401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C2864-A4D5-44CC-AAE3-CBD623AF43DD}">
      <dsp:nvSpPr>
        <dsp:cNvPr id="0" name=""/>
        <dsp:cNvSpPr/>
      </dsp:nvSpPr>
      <dsp:spPr>
        <a:xfrm>
          <a:off x="0" y="255927"/>
          <a:ext cx="11237870" cy="1008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D6197-A427-4AE5-897F-4A621C88852D}">
      <dsp:nvSpPr>
        <dsp:cNvPr id="0" name=""/>
        <dsp:cNvSpPr/>
      </dsp:nvSpPr>
      <dsp:spPr>
        <a:xfrm>
          <a:off x="561893" y="28706"/>
          <a:ext cx="10356416" cy="81762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335" tIns="0" rIns="297335" bIns="0" numCol="1" spcCol="1270" anchor="ctr" anchorCtr="0">
          <a:noAutofit/>
        </a:bodyPr>
        <a:lstStyle/>
        <a:p>
          <a:pPr marL="0" lvl="0" indent="0" algn="l" defTabSz="1244600">
            <a:lnSpc>
              <a:spcPct val="90000"/>
            </a:lnSpc>
            <a:spcBef>
              <a:spcPct val="0"/>
            </a:spcBef>
            <a:spcAft>
              <a:spcPct val="35000"/>
            </a:spcAft>
            <a:buNone/>
          </a:pPr>
          <a:r>
            <a:rPr lang="en-US" sz="2800" kern="1200" baseline="0" dirty="0"/>
            <a:t>Use ELT where possible</a:t>
          </a:r>
          <a:endParaRPr lang="en-US" sz="2800" kern="1200" dirty="0"/>
        </a:p>
      </dsp:txBody>
      <dsp:txXfrm>
        <a:off x="601806" y="68619"/>
        <a:ext cx="10276590" cy="737795"/>
      </dsp:txXfrm>
    </dsp:sp>
    <dsp:sp modelId="{FFE2D6B8-8425-4B83-BB58-B193F9FD3B85}">
      <dsp:nvSpPr>
        <dsp:cNvPr id="0" name=""/>
        <dsp:cNvSpPr/>
      </dsp:nvSpPr>
      <dsp:spPr>
        <a:xfrm>
          <a:off x="0" y="1693061"/>
          <a:ext cx="11237870" cy="1795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2184" tIns="833120" rIns="87218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a:t>Faster load time</a:t>
          </a:r>
          <a:endParaRPr lang="en-US" sz="2400" kern="1200" dirty="0"/>
        </a:p>
        <a:p>
          <a:pPr marL="228600" lvl="1" indent="-228600" algn="l" defTabSz="1066800">
            <a:lnSpc>
              <a:spcPct val="90000"/>
            </a:lnSpc>
            <a:spcBef>
              <a:spcPct val="0"/>
            </a:spcBef>
            <a:spcAft>
              <a:spcPct val="15000"/>
            </a:spcAft>
            <a:buChar char="•"/>
          </a:pPr>
          <a:r>
            <a:rPr lang="en-US" sz="2400" kern="1200" baseline="0" dirty="0"/>
            <a:t>Prevent cache population/eviction</a:t>
          </a:r>
          <a:endParaRPr lang="en-US" sz="2400" kern="1200" dirty="0"/>
        </a:p>
      </dsp:txBody>
      <dsp:txXfrm>
        <a:off x="0" y="1693061"/>
        <a:ext cx="11237870" cy="1795500"/>
      </dsp:txXfrm>
    </dsp:sp>
    <dsp:sp modelId="{E183B9AA-921F-4713-97E4-17BFD1F897FF}">
      <dsp:nvSpPr>
        <dsp:cNvPr id="0" name=""/>
        <dsp:cNvSpPr/>
      </dsp:nvSpPr>
      <dsp:spPr>
        <a:xfrm>
          <a:off x="561893" y="1479927"/>
          <a:ext cx="10356416" cy="83300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335" tIns="0" rIns="297335" bIns="0" numCol="1" spcCol="1270" anchor="ctr" anchorCtr="0">
          <a:noAutofit/>
        </a:bodyPr>
        <a:lstStyle/>
        <a:p>
          <a:pPr marL="0" lvl="0" indent="0" algn="l" defTabSz="1244600">
            <a:lnSpc>
              <a:spcPct val="90000"/>
            </a:lnSpc>
            <a:spcBef>
              <a:spcPct val="0"/>
            </a:spcBef>
            <a:spcAft>
              <a:spcPct val="35000"/>
            </a:spcAft>
            <a:buNone/>
          </a:pPr>
          <a:r>
            <a:rPr lang="en-US" sz="2800" kern="1200" baseline="0" dirty="0"/>
            <a:t>Leverage HEAP for initial load</a:t>
          </a:r>
          <a:endParaRPr lang="en-US" sz="2800" kern="1200" dirty="0"/>
        </a:p>
      </dsp:txBody>
      <dsp:txXfrm>
        <a:off x="602557" y="1520591"/>
        <a:ext cx="10275088" cy="751679"/>
      </dsp:txXfrm>
    </dsp:sp>
    <dsp:sp modelId="{0776BDEA-8DFF-4190-8375-613A818DAD6B}">
      <dsp:nvSpPr>
        <dsp:cNvPr id="0" name=""/>
        <dsp:cNvSpPr/>
      </dsp:nvSpPr>
      <dsp:spPr>
        <a:xfrm>
          <a:off x="0" y="4324434"/>
          <a:ext cx="11237870" cy="1008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E752FA-4E1D-487A-A194-9AE927959DF8}">
      <dsp:nvSpPr>
        <dsp:cNvPr id="0" name=""/>
        <dsp:cNvSpPr/>
      </dsp:nvSpPr>
      <dsp:spPr>
        <a:xfrm>
          <a:off x="561893" y="3734034"/>
          <a:ext cx="10356416" cy="11808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335" tIns="0" rIns="297335" bIns="0" numCol="1" spcCol="1270" anchor="ctr" anchorCtr="0">
          <a:noAutofit/>
        </a:bodyPr>
        <a:lstStyle/>
        <a:p>
          <a:pPr marL="0" lvl="0" indent="0" algn="l" defTabSz="1244600">
            <a:lnSpc>
              <a:spcPct val="90000"/>
            </a:lnSpc>
            <a:spcBef>
              <a:spcPct val="0"/>
            </a:spcBef>
            <a:spcAft>
              <a:spcPct val="35000"/>
            </a:spcAft>
            <a:buNone/>
          </a:pPr>
          <a:r>
            <a:rPr lang="en-US" sz="2800" kern="1200" baseline="0" dirty="0"/>
            <a:t>Assign appropriate resource class for optimal CCI compression</a:t>
          </a:r>
          <a:endParaRPr lang="en-US" sz="2800" kern="1200" dirty="0"/>
        </a:p>
      </dsp:txBody>
      <dsp:txXfrm>
        <a:off x="619535" y="3791676"/>
        <a:ext cx="10241132" cy="10655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30" cy="2961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dirty="0"/>
            <a:t>What are the steps to load tables in SQL Pool?</a:t>
          </a:r>
          <a:endParaRPr lang="en-US" sz="2000" kern="1200" dirty="0"/>
        </a:p>
      </dsp:txBody>
      <dsp:txXfrm>
        <a:off x="0" y="1184480"/>
        <a:ext cx="3039630" cy="1184480"/>
      </dsp:txXfrm>
    </dsp:sp>
    <dsp:sp modelId="{41B5F4A1-82D4-4720-8B78-273D2F9A3449}">
      <dsp:nvSpPr>
        <dsp:cNvPr id="0" name=""/>
        <dsp:cNvSpPr/>
      </dsp:nvSpPr>
      <dsp:spPr>
        <a:xfrm>
          <a:off x="1026775" y="177671"/>
          <a:ext cx="986079" cy="9860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9" cy="44418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28" cy="29612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baseline="0" dirty="0"/>
            <a:t>How can you update a set of records without an update statement?</a:t>
          </a:r>
          <a:endParaRPr lang="en-US" sz="1900" kern="1200" dirty="0"/>
        </a:p>
      </dsp:txBody>
      <dsp:txXfrm>
        <a:off x="0" y="1184480"/>
        <a:ext cx="3039628" cy="1184480"/>
      </dsp:txXfrm>
    </dsp:sp>
    <dsp:sp modelId="{41B5F4A1-82D4-4720-8B78-273D2F9A3449}">
      <dsp:nvSpPr>
        <dsp:cNvPr id="0" name=""/>
        <dsp:cNvSpPr/>
      </dsp:nvSpPr>
      <dsp:spPr>
        <a:xfrm>
          <a:off x="1026774" y="177671"/>
          <a:ext cx="986079" cy="9860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7" cy="444180"/>
        </a:xfrm>
        <a:prstGeom prst="leftRightArrow">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28" cy="2961200"/>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baseline="0" dirty="0"/>
            <a:t>When are queries not cached?</a:t>
          </a:r>
          <a:endParaRPr lang="en-US" sz="2600" kern="1200" dirty="0"/>
        </a:p>
      </dsp:txBody>
      <dsp:txXfrm>
        <a:off x="0" y="1184480"/>
        <a:ext cx="3039628" cy="1184480"/>
      </dsp:txXfrm>
    </dsp:sp>
    <dsp:sp modelId="{41B5F4A1-82D4-4720-8B78-273D2F9A3449}">
      <dsp:nvSpPr>
        <dsp:cNvPr id="0" name=""/>
        <dsp:cNvSpPr/>
      </dsp:nvSpPr>
      <dsp:spPr>
        <a:xfrm>
          <a:off x="1026774" y="177671"/>
          <a:ext cx="986079" cy="9860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7" cy="444180"/>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30" cy="2961200"/>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baseline="0" dirty="0"/>
            <a:t>What is the recommended maximum size for replicated tables?</a:t>
          </a:r>
          <a:endParaRPr lang="en-US" sz="1900" kern="1200" dirty="0"/>
        </a:p>
      </dsp:txBody>
      <dsp:txXfrm>
        <a:off x="0" y="1184480"/>
        <a:ext cx="3039630" cy="1184480"/>
      </dsp:txXfrm>
    </dsp:sp>
    <dsp:sp modelId="{41B5F4A1-82D4-4720-8B78-273D2F9A3449}">
      <dsp:nvSpPr>
        <dsp:cNvPr id="0" name=""/>
        <dsp:cNvSpPr/>
      </dsp:nvSpPr>
      <dsp:spPr>
        <a:xfrm>
          <a:off x="1026775" y="177671"/>
          <a:ext cx="986079" cy="9860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9" cy="444180"/>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5FB2E-300A-4641-8588-D0D385A983C9}">
      <dsp:nvSpPr>
        <dsp:cNvPr id="0" name=""/>
        <dsp:cNvSpPr/>
      </dsp:nvSpPr>
      <dsp:spPr>
        <a:xfrm>
          <a:off x="-5331967" y="-816547"/>
          <a:ext cx="6349069" cy="6349069"/>
        </a:xfrm>
        <a:prstGeom prst="blockArc">
          <a:avLst>
            <a:gd name="adj1" fmla="val 18900000"/>
            <a:gd name="adj2" fmla="val 2700000"/>
            <a:gd name="adj3" fmla="val 34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4AD5B1-22C1-462D-9ACB-42A6C2DA8636}">
      <dsp:nvSpPr>
        <dsp:cNvPr id="0" name=""/>
        <dsp:cNvSpPr/>
      </dsp:nvSpPr>
      <dsp:spPr>
        <a:xfrm>
          <a:off x="444784" y="294654"/>
          <a:ext cx="10370456" cy="58968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0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U</a:t>
          </a:r>
          <a:r>
            <a:rPr lang="en-US" sz="2500" b="0" i="0" kern="1200" dirty="0"/>
            <a:t>se non-deterministic functions </a:t>
          </a:r>
          <a:endParaRPr lang="en-US" sz="2500" kern="1200" dirty="0"/>
        </a:p>
      </dsp:txBody>
      <dsp:txXfrm>
        <a:off x="444784" y="294654"/>
        <a:ext cx="10370456" cy="589685"/>
      </dsp:txXfrm>
    </dsp:sp>
    <dsp:sp modelId="{B9BBCE39-0BC2-4D55-82CE-69D0EC06477F}">
      <dsp:nvSpPr>
        <dsp:cNvPr id="0" name=""/>
        <dsp:cNvSpPr/>
      </dsp:nvSpPr>
      <dsp:spPr>
        <a:xfrm>
          <a:off x="76231" y="220943"/>
          <a:ext cx="737106" cy="73710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67246-4848-4DC6-A384-7363E8E05AD3}">
      <dsp:nvSpPr>
        <dsp:cNvPr id="0" name=""/>
        <dsp:cNvSpPr/>
      </dsp:nvSpPr>
      <dsp:spPr>
        <a:xfrm>
          <a:off x="867335" y="1178899"/>
          <a:ext cx="9947905" cy="589685"/>
        </a:xfrm>
        <a:prstGeom prst="rect">
          <a:avLst/>
        </a:prstGeom>
        <a:solidFill>
          <a:schemeClr val="accent2">
            <a:hueOff val="-3015768"/>
            <a:satOff val="13618"/>
            <a:lumOff val="42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0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Use</a:t>
          </a:r>
          <a:r>
            <a:rPr lang="en-US" sz="2500" b="0" i="0" kern="1200"/>
            <a:t> user defined functions</a:t>
          </a:r>
          <a:endParaRPr lang="en-US" sz="2500" kern="1200"/>
        </a:p>
      </dsp:txBody>
      <dsp:txXfrm>
        <a:off x="867335" y="1178899"/>
        <a:ext cx="9947905" cy="589685"/>
      </dsp:txXfrm>
    </dsp:sp>
    <dsp:sp modelId="{613D63C5-99FC-44B4-9027-1882B8E3A347}">
      <dsp:nvSpPr>
        <dsp:cNvPr id="0" name=""/>
        <dsp:cNvSpPr/>
      </dsp:nvSpPr>
      <dsp:spPr>
        <a:xfrm>
          <a:off x="498782" y="1105188"/>
          <a:ext cx="737106" cy="737106"/>
        </a:xfrm>
        <a:prstGeom prst="ellipse">
          <a:avLst/>
        </a:prstGeom>
        <a:solidFill>
          <a:schemeClr val="lt1">
            <a:hueOff val="0"/>
            <a:satOff val="0"/>
            <a:lumOff val="0"/>
            <a:alphaOff val="0"/>
          </a:schemeClr>
        </a:solidFill>
        <a:ln w="12700" cap="flat" cmpd="sng" algn="ctr">
          <a:solidFill>
            <a:schemeClr val="accent2">
              <a:hueOff val="-3015768"/>
              <a:satOff val="13618"/>
              <a:lumOff val="426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893A5F-9D67-48A5-9448-C7E6846DF2A2}">
      <dsp:nvSpPr>
        <dsp:cNvPr id="0" name=""/>
        <dsp:cNvSpPr/>
      </dsp:nvSpPr>
      <dsp:spPr>
        <a:xfrm>
          <a:off x="997025" y="2063144"/>
          <a:ext cx="9818216" cy="589685"/>
        </a:xfrm>
        <a:prstGeom prst="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0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Use </a:t>
          </a:r>
          <a:r>
            <a:rPr lang="en-US" sz="2500" b="0" i="0" kern="1200"/>
            <a:t>tables with row level security or column level security enabled</a:t>
          </a:r>
          <a:endParaRPr lang="en-US" sz="2500" kern="1200"/>
        </a:p>
      </dsp:txBody>
      <dsp:txXfrm>
        <a:off x="997025" y="2063144"/>
        <a:ext cx="9818216" cy="589685"/>
      </dsp:txXfrm>
    </dsp:sp>
    <dsp:sp modelId="{45A50AFC-839E-44AA-B3A2-339A6ECB4548}">
      <dsp:nvSpPr>
        <dsp:cNvPr id="0" name=""/>
        <dsp:cNvSpPr/>
      </dsp:nvSpPr>
      <dsp:spPr>
        <a:xfrm>
          <a:off x="628471" y="1989433"/>
          <a:ext cx="737106" cy="737106"/>
        </a:xfrm>
        <a:prstGeom prst="ellipse">
          <a:avLst/>
        </a:prstGeom>
        <a:solidFill>
          <a:schemeClr val="lt1">
            <a:hueOff val="0"/>
            <a:satOff val="0"/>
            <a:lumOff val="0"/>
            <a:alphaOff val="0"/>
          </a:schemeClr>
        </a:solidFill>
        <a:ln w="12700" cap="flat" cmpd="sng" algn="ctr">
          <a:solidFill>
            <a:schemeClr val="accent2">
              <a:hueOff val="-6031536"/>
              <a:satOff val="27236"/>
              <a:lumOff val="85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D8115-7993-485D-9AFF-C71996492A5D}">
      <dsp:nvSpPr>
        <dsp:cNvPr id="0" name=""/>
        <dsp:cNvSpPr/>
      </dsp:nvSpPr>
      <dsp:spPr>
        <a:xfrm>
          <a:off x="867335" y="2947389"/>
          <a:ext cx="9947905" cy="589685"/>
        </a:xfrm>
        <a:prstGeom prst="rect">
          <a:avLst/>
        </a:prstGeom>
        <a:solidFill>
          <a:schemeClr val="accent2">
            <a:hueOff val="-9047304"/>
            <a:satOff val="40853"/>
            <a:lumOff val="12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0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0" i="0" kern="1200" dirty="0"/>
            <a:t>Return data with row size larger than 64KB</a:t>
          </a:r>
          <a:endParaRPr lang="en-US" sz="2500" kern="1200" dirty="0"/>
        </a:p>
      </dsp:txBody>
      <dsp:txXfrm>
        <a:off x="867335" y="2947389"/>
        <a:ext cx="9947905" cy="589685"/>
      </dsp:txXfrm>
    </dsp:sp>
    <dsp:sp modelId="{C38B87B9-FD78-4AAE-9981-D95939F78A1F}">
      <dsp:nvSpPr>
        <dsp:cNvPr id="0" name=""/>
        <dsp:cNvSpPr/>
      </dsp:nvSpPr>
      <dsp:spPr>
        <a:xfrm>
          <a:off x="498782" y="2873678"/>
          <a:ext cx="737106" cy="737106"/>
        </a:xfrm>
        <a:prstGeom prst="ellipse">
          <a:avLst/>
        </a:prstGeom>
        <a:solidFill>
          <a:schemeClr val="lt1">
            <a:hueOff val="0"/>
            <a:satOff val="0"/>
            <a:lumOff val="0"/>
            <a:alphaOff val="0"/>
          </a:schemeClr>
        </a:solidFill>
        <a:ln w="12700" cap="flat" cmpd="sng" algn="ctr">
          <a:solidFill>
            <a:schemeClr val="accent2">
              <a:hueOff val="-9047304"/>
              <a:satOff val="40853"/>
              <a:lumOff val="1279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7C3603-4AEC-4458-9CAA-4F3B41E4DAB0}">
      <dsp:nvSpPr>
        <dsp:cNvPr id="0" name=""/>
        <dsp:cNvSpPr/>
      </dsp:nvSpPr>
      <dsp:spPr>
        <a:xfrm>
          <a:off x="444784" y="3831634"/>
          <a:ext cx="10370456" cy="589685"/>
        </a:xfrm>
        <a:prstGeom prst="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8063"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Return</a:t>
          </a:r>
          <a:r>
            <a:rPr lang="en-US" sz="2500" b="0" i="0" kern="1200"/>
            <a:t> large data in size (&gt;10GB)</a:t>
          </a:r>
          <a:endParaRPr lang="en-US" sz="2500" kern="1200"/>
        </a:p>
      </dsp:txBody>
      <dsp:txXfrm>
        <a:off x="444784" y="3831634"/>
        <a:ext cx="10370456" cy="589685"/>
      </dsp:txXfrm>
    </dsp:sp>
    <dsp:sp modelId="{71ED87A0-7F0F-4674-981F-D94AEE2EC9A1}">
      <dsp:nvSpPr>
        <dsp:cNvPr id="0" name=""/>
        <dsp:cNvSpPr/>
      </dsp:nvSpPr>
      <dsp:spPr>
        <a:xfrm>
          <a:off x="76231" y="3757923"/>
          <a:ext cx="737106" cy="737106"/>
        </a:xfrm>
        <a:prstGeom prst="ellipse">
          <a:avLst/>
        </a:prstGeom>
        <a:solidFill>
          <a:schemeClr val="lt1">
            <a:hueOff val="0"/>
            <a:satOff val="0"/>
            <a:lumOff val="0"/>
            <a:alphaOff val="0"/>
          </a:schemeClr>
        </a:solidFill>
        <a:ln w="12700" cap="flat" cmpd="sng" algn="ctr">
          <a:solidFill>
            <a:schemeClr val="accent2">
              <a:hueOff val="-12063073"/>
              <a:satOff val="54471"/>
              <a:lumOff val="1705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FEBA6-674B-4A94-84CA-16712D2D6E53}">
      <dsp:nvSpPr>
        <dsp:cNvPr id="0" name=""/>
        <dsp:cNvSpPr/>
      </dsp:nvSpPr>
      <dsp:spPr>
        <a:xfrm>
          <a:off x="-5269159" y="-807043"/>
          <a:ext cx="6274806" cy="6274806"/>
        </a:xfrm>
        <a:prstGeom prst="blockArc">
          <a:avLst>
            <a:gd name="adj1" fmla="val 18900000"/>
            <a:gd name="adj2" fmla="val 2700000"/>
            <a:gd name="adj3" fmla="val 344"/>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FD4F90-E81D-4425-99C0-74853EE4339D}">
      <dsp:nvSpPr>
        <dsp:cNvPr id="0" name=""/>
        <dsp:cNvSpPr/>
      </dsp:nvSpPr>
      <dsp:spPr>
        <a:xfrm>
          <a:off x="646907" y="466071"/>
          <a:ext cx="10434612" cy="9321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988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U</a:t>
          </a:r>
          <a:r>
            <a:rPr lang="en-US" sz="2600" b="0" i="0" kern="1200" dirty="0"/>
            <a:t>ser running the query has access to all the tables referenced in the query.</a:t>
          </a:r>
          <a:endParaRPr lang="en-US" sz="2600" kern="1200" dirty="0"/>
        </a:p>
      </dsp:txBody>
      <dsp:txXfrm>
        <a:off x="646907" y="466071"/>
        <a:ext cx="10434612" cy="932143"/>
      </dsp:txXfrm>
    </dsp:sp>
    <dsp:sp modelId="{E6733CF7-8F96-4C1A-95E4-9AB5C2D666F5}">
      <dsp:nvSpPr>
        <dsp:cNvPr id="0" name=""/>
        <dsp:cNvSpPr/>
      </dsp:nvSpPr>
      <dsp:spPr>
        <a:xfrm>
          <a:off x="64317" y="349553"/>
          <a:ext cx="1165179" cy="116517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9835AC-BD0E-433A-88C5-D190E44F3B58}">
      <dsp:nvSpPr>
        <dsp:cNvPr id="0" name=""/>
        <dsp:cNvSpPr/>
      </dsp:nvSpPr>
      <dsp:spPr>
        <a:xfrm>
          <a:off x="985742" y="1864287"/>
          <a:ext cx="10095778" cy="932143"/>
        </a:xfrm>
        <a:prstGeom prst="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988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0" i="0" kern="1200" dirty="0"/>
            <a:t>There is an exact match between the new query and the previous query that generated the result set cache.</a:t>
          </a:r>
          <a:endParaRPr lang="en-US" sz="2600" kern="1200" dirty="0"/>
        </a:p>
      </dsp:txBody>
      <dsp:txXfrm>
        <a:off x="985742" y="1864287"/>
        <a:ext cx="10095778" cy="932143"/>
      </dsp:txXfrm>
    </dsp:sp>
    <dsp:sp modelId="{9AAF0B25-9DB0-40BF-9CBB-303C9BC18344}">
      <dsp:nvSpPr>
        <dsp:cNvPr id="0" name=""/>
        <dsp:cNvSpPr/>
      </dsp:nvSpPr>
      <dsp:spPr>
        <a:xfrm>
          <a:off x="403152" y="1747769"/>
          <a:ext cx="1165179" cy="1165179"/>
        </a:xfrm>
        <a:prstGeom prst="ellipse">
          <a:avLst/>
        </a:prstGeom>
        <a:solidFill>
          <a:schemeClr val="lt1">
            <a:hueOff val="0"/>
            <a:satOff val="0"/>
            <a:lumOff val="0"/>
            <a:alphaOff val="0"/>
          </a:schemeClr>
        </a:solidFill>
        <a:ln w="12700" cap="flat" cmpd="sng" algn="ctr">
          <a:solidFill>
            <a:schemeClr val="accent2">
              <a:hueOff val="-6031536"/>
              <a:satOff val="27236"/>
              <a:lumOff val="85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361DEA-5EE1-4976-8757-44857BD2552F}">
      <dsp:nvSpPr>
        <dsp:cNvPr id="0" name=""/>
        <dsp:cNvSpPr/>
      </dsp:nvSpPr>
      <dsp:spPr>
        <a:xfrm>
          <a:off x="646907" y="3262503"/>
          <a:ext cx="10434612" cy="932143"/>
        </a:xfrm>
        <a:prstGeom prst="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988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0" i="0" kern="1200"/>
            <a:t>There is no data or schema changes in the tables where the cached result set was generated from.</a:t>
          </a:r>
          <a:endParaRPr lang="en-US" sz="2600" kern="1200"/>
        </a:p>
      </dsp:txBody>
      <dsp:txXfrm>
        <a:off x="646907" y="3262503"/>
        <a:ext cx="10434612" cy="932143"/>
      </dsp:txXfrm>
    </dsp:sp>
    <dsp:sp modelId="{E52371AF-83F1-4E32-83BD-0CC094BC84F7}">
      <dsp:nvSpPr>
        <dsp:cNvPr id="0" name=""/>
        <dsp:cNvSpPr/>
      </dsp:nvSpPr>
      <dsp:spPr>
        <a:xfrm>
          <a:off x="64317" y="3145985"/>
          <a:ext cx="1165179" cy="1165179"/>
        </a:xfrm>
        <a:prstGeom prst="ellipse">
          <a:avLst/>
        </a:prstGeom>
        <a:solidFill>
          <a:schemeClr val="lt1">
            <a:hueOff val="0"/>
            <a:satOff val="0"/>
            <a:lumOff val="0"/>
            <a:alphaOff val="0"/>
          </a:schemeClr>
        </a:solidFill>
        <a:ln w="12700" cap="flat" cmpd="sng" algn="ctr">
          <a:solidFill>
            <a:schemeClr val="accent2">
              <a:hueOff val="-12063073"/>
              <a:satOff val="54471"/>
              <a:lumOff val="1705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BC179-AE6B-4425-AE63-5F58B246E876}">
      <dsp:nvSpPr>
        <dsp:cNvPr id="0" name=""/>
        <dsp:cNvSpPr/>
      </dsp:nvSpPr>
      <dsp:spPr>
        <a:xfrm>
          <a:off x="0" y="25060"/>
          <a:ext cx="9907929" cy="1085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Check the space used by Result Set Caching</a:t>
          </a:r>
        </a:p>
      </dsp:txBody>
      <dsp:txXfrm>
        <a:off x="53002" y="78062"/>
        <a:ext cx="9801925" cy="979756"/>
      </dsp:txXfrm>
    </dsp:sp>
    <dsp:sp modelId="{9F81A8B5-D792-40C8-A612-F07D819E3E8D}">
      <dsp:nvSpPr>
        <dsp:cNvPr id="0" name=""/>
        <dsp:cNvSpPr/>
      </dsp:nvSpPr>
      <dsp:spPr>
        <a:xfrm>
          <a:off x="0" y="1110820"/>
          <a:ext cx="9907929"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7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t>DBCC SHOWRESULTCACHESPACEUSED</a:t>
          </a:r>
          <a:endParaRPr lang="en-US" sz="2400" kern="1200" dirty="0"/>
        </a:p>
      </dsp:txBody>
      <dsp:txXfrm>
        <a:off x="0" y="1110820"/>
        <a:ext cx="9907929" cy="960480"/>
      </dsp:txXfrm>
    </dsp:sp>
    <dsp:sp modelId="{31B9B1F5-78F0-425F-84F1-02F9DD6E0B94}">
      <dsp:nvSpPr>
        <dsp:cNvPr id="0" name=""/>
        <dsp:cNvSpPr/>
      </dsp:nvSpPr>
      <dsp:spPr>
        <a:xfrm>
          <a:off x="0" y="2071300"/>
          <a:ext cx="9907929" cy="1085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Requires VIEW SERVER STATE permission</a:t>
          </a:r>
        </a:p>
      </dsp:txBody>
      <dsp:txXfrm>
        <a:off x="53002" y="2124302"/>
        <a:ext cx="9801925" cy="979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6D321-AEB8-464F-9D9F-C4D664AB8B2C}">
      <dsp:nvSpPr>
        <dsp:cNvPr id="0" name=""/>
        <dsp:cNvSpPr/>
      </dsp:nvSpPr>
      <dsp:spPr>
        <a:xfrm>
          <a:off x="0" y="433909"/>
          <a:ext cx="9995770" cy="797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Clear the Result Set Cache</a:t>
          </a:r>
        </a:p>
      </dsp:txBody>
      <dsp:txXfrm>
        <a:off x="38952" y="472861"/>
        <a:ext cx="9917866" cy="720036"/>
      </dsp:txXfrm>
    </dsp:sp>
    <dsp:sp modelId="{7104AC21-09A3-488F-837C-C5DE6D9D0441}">
      <dsp:nvSpPr>
        <dsp:cNvPr id="0" name=""/>
        <dsp:cNvSpPr/>
      </dsp:nvSpPr>
      <dsp:spPr>
        <a:xfrm>
          <a:off x="0" y="1231849"/>
          <a:ext cx="999577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66"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DBCC DROPRESULTSETCACHE</a:t>
          </a:r>
        </a:p>
      </dsp:txBody>
      <dsp:txXfrm>
        <a:off x="0" y="1231849"/>
        <a:ext cx="9995770" cy="513360"/>
      </dsp:txXfrm>
    </dsp:sp>
    <dsp:sp modelId="{C9827FD5-9569-4ED7-960B-0E4C21BC5695}">
      <dsp:nvSpPr>
        <dsp:cNvPr id="0" name=""/>
        <dsp:cNvSpPr/>
      </dsp:nvSpPr>
      <dsp:spPr>
        <a:xfrm>
          <a:off x="0" y="1745209"/>
          <a:ext cx="9995770" cy="797940"/>
        </a:xfrm>
        <a:prstGeom prst="roundRect">
          <a:avLst/>
        </a:prstGeom>
        <a:solidFill>
          <a:schemeClr val="accent2">
            <a:hueOff val="-6031536"/>
            <a:satOff val="27236"/>
            <a:lumOff val="85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Requires DB_OWNER permissions</a:t>
          </a:r>
        </a:p>
      </dsp:txBody>
      <dsp:txXfrm>
        <a:off x="38952" y="1784161"/>
        <a:ext cx="9917866" cy="720036"/>
      </dsp:txXfrm>
    </dsp:sp>
    <dsp:sp modelId="{D318DA1B-BF1F-430B-9DCF-BD75BE11719F}">
      <dsp:nvSpPr>
        <dsp:cNvPr id="0" name=""/>
        <dsp:cNvSpPr/>
      </dsp:nvSpPr>
      <dsp:spPr>
        <a:xfrm>
          <a:off x="0" y="2632429"/>
          <a:ext cx="9995770" cy="797940"/>
        </a:xfrm>
        <a:prstGeom prst="round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Removes all result set cache entries from the SQL Pool</a:t>
          </a:r>
        </a:p>
      </dsp:txBody>
      <dsp:txXfrm>
        <a:off x="38952" y="2671381"/>
        <a:ext cx="9917866" cy="7200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543FF-4857-4AE1-9FAD-10EB0E46C969}">
      <dsp:nvSpPr>
        <dsp:cNvPr id="0" name=""/>
        <dsp:cNvSpPr/>
      </dsp:nvSpPr>
      <dsp:spPr>
        <a:xfrm>
          <a:off x="0" y="461873"/>
          <a:ext cx="11016641" cy="7979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The maximum size of result set cache is 1 TB per database</a:t>
          </a:r>
        </a:p>
      </dsp:txBody>
      <dsp:txXfrm>
        <a:off x="38952" y="500825"/>
        <a:ext cx="10938737" cy="720036"/>
      </dsp:txXfrm>
    </dsp:sp>
    <dsp:sp modelId="{6A34F4E5-6FB4-4D9C-BCD1-45C81BCB6BEA}">
      <dsp:nvSpPr>
        <dsp:cNvPr id="0" name=""/>
        <dsp:cNvSpPr/>
      </dsp:nvSpPr>
      <dsp:spPr>
        <a:xfrm>
          <a:off x="0" y="1349093"/>
          <a:ext cx="11016641" cy="797940"/>
        </a:xfrm>
        <a:prstGeom prst="roundRect">
          <a:avLst/>
        </a:prstGeom>
        <a:solidFill>
          <a:schemeClr val="accent2">
            <a:hueOff val="-12063073"/>
            <a:satOff val="54471"/>
            <a:lumOff val="1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The cache eviction is managed by Synapse SQL automatically</a:t>
          </a:r>
        </a:p>
      </dsp:txBody>
      <dsp:txXfrm>
        <a:off x="38952" y="1388045"/>
        <a:ext cx="10938737" cy="720036"/>
      </dsp:txXfrm>
    </dsp:sp>
    <dsp:sp modelId="{8FA8A30E-C811-439F-96FE-7FA0574BD8A0}">
      <dsp:nvSpPr>
        <dsp:cNvPr id="0" name=""/>
        <dsp:cNvSpPr/>
      </dsp:nvSpPr>
      <dsp:spPr>
        <a:xfrm>
          <a:off x="0" y="2147033"/>
          <a:ext cx="11016641" cy="898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77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Every 48 hours if the result set hasn't been used or has been invalidated.</a:t>
          </a:r>
        </a:p>
        <a:p>
          <a:pPr marL="228600" lvl="1" indent="-228600" algn="l" defTabSz="1066800">
            <a:lnSpc>
              <a:spcPct val="90000"/>
            </a:lnSpc>
            <a:spcBef>
              <a:spcPct val="0"/>
            </a:spcBef>
            <a:spcAft>
              <a:spcPct val="20000"/>
            </a:spcAft>
            <a:buChar char="•"/>
          </a:pPr>
          <a:r>
            <a:rPr lang="en-US" sz="2400" kern="1200"/>
            <a:t>When the result set cache approaches the maximum size.</a:t>
          </a:r>
        </a:p>
      </dsp:txBody>
      <dsp:txXfrm>
        <a:off x="0" y="2147033"/>
        <a:ext cx="11016641" cy="8983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71762-5A0C-4E88-8CF3-900F40078A3A}">
      <dsp:nvSpPr>
        <dsp:cNvPr id="0" name=""/>
        <dsp:cNvSpPr/>
      </dsp:nvSpPr>
      <dsp:spPr>
        <a:xfrm>
          <a:off x="-5777627" y="-884299"/>
          <a:ext cx="6878481" cy="6878481"/>
        </a:xfrm>
        <a:prstGeom prst="blockArc">
          <a:avLst>
            <a:gd name="adj1" fmla="val 18900000"/>
            <a:gd name="adj2" fmla="val 2700000"/>
            <a:gd name="adj3" fmla="val 31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88D1D-0E29-4E6B-BC4D-3911D997811B}">
      <dsp:nvSpPr>
        <dsp:cNvPr id="0" name=""/>
        <dsp:cNvSpPr/>
      </dsp:nvSpPr>
      <dsp:spPr>
        <a:xfrm>
          <a:off x="481184" y="319265"/>
          <a:ext cx="10072670" cy="6389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15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Full copy on each compute node</a:t>
          </a:r>
        </a:p>
      </dsp:txBody>
      <dsp:txXfrm>
        <a:off x="481184" y="319265"/>
        <a:ext cx="10072670" cy="638939"/>
      </dsp:txXfrm>
    </dsp:sp>
    <dsp:sp modelId="{94B2CB1E-0FFD-47E6-ABEA-EC08784E444B}">
      <dsp:nvSpPr>
        <dsp:cNvPr id="0" name=""/>
        <dsp:cNvSpPr/>
      </dsp:nvSpPr>
      <dsp:spPr>
        <a:xfrm>
          <a:off x="81846" y="239397"/>
          <a:ext cx="798674" cy="79867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F203B9-DC2D-4C8C-8027-AE79E67C09C6}">
      <dsp:nvSpPr>
        <dsp:cNvPr id="0" name=""/>
        <dsp:cNvSpPr/>
      </dsp:nvSpPr>
      <dsp:spPr>
        <a:xfrm>
          <a:off x="939029" y="1277368"/>
          <a:ext cx="9614825" cy="63893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15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Best when &lt; 2GB compressed</a:t>
          </a:r>
        </a:p>
      </dsp:txBody>
      <dsp:txXfrm>
        <a:off x="939029" y="1277368"/>
        <a:ext cx="9614825" cy="638939"/>
      </dsp:txXfrm>
    </dsp:sp>
    <dsp:sp modelId="{36574A35-4A96-477B-B9F3-774FD0C00425}">
      <dsp:nvSpPr>
        <dsp:cNvPr id="0" name=""/>
        <dsp:cNvSpPr/>
      </dsp:nvSpPr>
      <dsp:spPr>
        <a:xfrm>
          <a:off x="539692" y="1197500"/>
          <a:ext cx="798674" cy="79867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0C4BF4-9970-4D6F-8FF9-48A0C6CF1142}">
      <dsp:nvSpPr>
        <dsp:cNvPr id="0" name=""/>
        <dsp:cNvSpPr/>
      </dsp:nvSpPr>
      <dsp:spPr>
        <a:xfrm>
          <a:off x="1079551" y="2235471"/>
          <a:ext cx="9474303" cy="63893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15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Static Tables</a:t>
          </a:r>
        </a:p>
      </dsp:txBody>
      <dsp:txXfrm>
        <a:off x="1079551" y="2235471"/>
        <a:ext cx="9474303" cy="638939"/>
      </dsp:txXfrm>
    </dsp:sp>
    <dsp:sp modelId="{3CE07025-5BA1-4472-8709-1EFBDD3BA91E}">
      <dsp:nvSpPr>
        <dsp:cNvPr id="0" name=""/>
        <dsp:cNvSpPr/>
      </dsp:nvSpPr>
      <dsp:spPr>
        <a:xfrm>
          <a:off x="680213" y="2155603"/>
          <a:ext cx="798674" cy="79867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743145-0B1D-4720-9C1D-B6867E5AFFC8}">
      <dsp:nvSpPr>
        <dsp:cNvPr id="0" name=""/>
        <dsp:cNvSpPr/>
      </dsp:nvSpPr>
      <dsp:spPr>
        <a:xfrm>
          <a:off x="939029" y="3193574"/>
          <a:ext cx="9614825" cy="63893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15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DBCC PDW_SHOWSPACEUSED(‘TableName’)</a:t>
          </a:r>
        </a:p>
      </dsp:txBody>
      <dsp:txXfrm>
        <a:off x="939029" y="3193574"/>
        <a:ext cx="9614825" cy="638939"/>
      </dsp:txXfrm>
    </dsp:sp>
    <dsp:sp modelId="{25A71017-45B6-4812-A85F-9DC9A541FBFA}">
      <dsp:nvSpPr>
        <dsp:cNvPr id="0" name=""/>
        <dsp:cNvSpPr/>
      </dsp:nvSpPr>
      <dsp:spPr>
        <a:xfrm>
          <a:off x="539692" y="3113706"/>
          <a:ext cx="798674" cy="79867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F14649-EB2B-4ADA-A194-313B21922913}">
      <dsp:nvSpPr>
        <dsp:cNvPr id="0" name=""/>
        <dsp:cNvSpPr/>
      </dsp:nvSpPr>
      <dsp:spPr>
        <a:xfrm>
          <a:off x="481184" y="4151676"/>
          <a:ext cx="10072670" cy="6389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15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Used in joins that would require data movement</a:t>
          </a:r>
        </a:p>
      </dsp:txBody>
      <dsp:txXfrm>
        <a:off x="481184" y="4151676"/>
        <a:ext cx="10072670" cy="638939"/>
      </dsp:txXfrm>
    </dsp:sp>
    <dsp:sp modelId="{886C8818-288A-45FC-B77B-AC09C220C914}">
      <dsp:nvSpPr>
        <dsp:cNvPr id="0" name=""/>
        <dsp:cNvSpPr/>
      </dsp:nvSpPr>
      <dsp:spPr>
        <a:xfrm>
          <a:off x="81846" y="4071809"/>
          <a:ext cx="798674" cy="798674"/>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B7CF7-987A-4906-A35F-F3F8B8834562}">
      <dsp:nvSpPr>
        <dsp:cNvPr id="0" name=""/>
        <dsp:cNvSpPr/>
      </dsp:nvSpPr>
      <dsp:spPr>
        <a:xfrm>
          <a:off x="0" y="0"/>
          <a:ext cx="8527484" cy="617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t>Scenarios to consider using Replicated tables:</a:t>
          </a:r>
          <a:endParaRPr lang="en-US" sz="2400" kern="1200" dirty="0"/>
        </a:p>
      </dsp:txBody>
      <dsp:txXfrm>
        <a:off x="30157" y="30157"/>
        <a:ext cx="8467170" cy="557445"/>
      </dsp:txXfrm>
    </dsp:sp>
    <dsp:sp modelId="{19ABA11E-101E-49B4-82EE-3B3C4F301CD0}">
      <dsp:nvSpPr>
        <dsp:cNvPr id="0" name=""/>
        <dsp:cNvSpPr/>
      </dsp:nvSpPr>
      <dsp:spPr>
        <a:xfrm>
          <a:off x="0" y="807151"/>
          <a:ext cx="8527484"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74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baseline="0" dirty="0"/>
            <a:t>Star schema reporting</a:t>
          </a:r>
          <a:endParaRPr lang="en-US" sz="1900" kern="1200" dirty="0"/>
        </a:p>
        <a:p>
          <a:pPr marL="342900" lvl="2" indent="-171450" algn="l" defTabSz="844550">
            <a:lnSpc>
              <a:spcPct val="90000"/>
            </a:lnSpc>
            <a:spcBef>
              <a:spcPct val="0"/>
            </a:spcBef>
            <a:spcAft>
              <a:spcPct val="20000"/>
            </a:spcAft>
            <a:buChar char="•"/>
          </a:pPr>
          <a:r>
            <a:rPr lang="en-US" sz="1900" kern="1200" baseline="0" dirty="0"/>
            <a:t>Dimensions – descriptive entities about fact data</a:t>
          </a:r>
          <a:endParaRPr lang="en-US" sz="1900" kern="1200" dirty="0"/>
        </a:p>
        <a:p>
          <a:pPr marL="171450" lvl="1" indent="-171450" algn="l" defTabSz="844550">
            <a:lnSpc>
              <a:spcPct val="90000"/>
            </a:lnSpc>
            <a:spcBef>
              <a:spcPct val="0"/>
            </a:spcBef>
            <a:spcAft>
              <a:spcPct val="20000"/>
            </a:spcAft>
            <a:buChar char="•"/>
          </a:pPr>
          <a:r>
            <a:rPr lang="en-US" sz="1900" kern="1200" baseline="0" dirty="0"/>
            <a:t>ELT master data, common domain data used during transaction loading</a:t>
          </a:r>
          <a:endParaRPr lang="en-US" sz="1900" kern="1200" dirty="0"/>
        </a:p>
        <a:p>
          <a:pPr marL="171450" lvl="1" indent="-171450" algn="l" defTabSz="844550">
            <a:lnSpc>
              <a:spcPct val="90000"/>
            </a:lnSpc>
            <a:spcBef>
              <a:spcPct val="0"/>
            </a:spcBef>
            <a:spcAft>
              <a:spcPct val="20000"/>
            </a:spcAft>
            <a:buChar char="•"/>
          </a:pPr>
          <a:r>
            <a:rPr lang="en-US" sz="1900" kern="1200" dirty="0"/>
            <a:t>Tables 2GB or less in size</a:t>
          </a:r>
        </a:p>
      </dsp:txBody>
      <dsp:txXfrm>
        <a:off x="0" y="807151"/>
        <a:ext cx="8527484" cy="141588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22D87-72E9-4308-96F6-375841B6866D}" type="datetimeFigureOut">
              <a:rPr lang="en-US"/>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05CA6-A7A9-4E0F-8672-28CF28CC7700}" type="slidenum">
              <a:rPr lang="en-US"/>
              <a:t>‹#›</a:t>
            </a:fld>
            <a:endParaRPr lang="en-US"/>
          </a:p>
        </p:txBody>
      </p:sp>
    </p:spTree>
    <p:extLst>
      <p:ext uri="{BB962C8B-B14F-4D97-AF65-F5344CB8AC3E}">
        <p14:creationId xmlns:p14="http://schemas.microsoft.com/office/powerpoint/2010/main" val="71150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exec-requests-transact-sql?toc=/azure/synapse-analytics/sql-data-warehouse/toc.json&amp;bc=/azure/synapse-analytics/sql-data-warehouse/breadcrumb/toc.json&amp;view=azure-sqldw-lates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t-sql/database-console-commands/dbcc-pdw-showspaceused-transact-sql?toc=/azure/synapse-analytics/sql-data-warehouse/toc.json&amp;bc=/azure/synapse-analytics/sql-data-warehouse/breadcrumb/toc.json&amp;view=azure-sqldw-lates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pdw-request-steps-transact-sql?toc=/azure/synapse-analytics/sql-data-warehouse/toc.json&amp;bc=/azure/synapse-analytics/sql-data-warehouse/breadcrumb/toc.json&amp;view=azure-sqldw-lat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ys-pdw-replicated-table-cache-state-transact-sql?toc=/azure/synapse-analytics/sql-data-warehouse/toc.json&amp;bc=/azure/synapse-analytics/sql-data-warehouse/breadcrumb/toc.json&amp;view=azure-sqldw-lates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design-guidance-for-replicated-tables#rebuild-a-replicated-table-after-a-batch-loa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a:pPr/>
              <a:t>1</a:t>
            </a:fld>
            <a:endParaRPr lang="en-US"/>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a:t>4/21/2022</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02691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11</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b="0" i="0" dirty="0">
                <a:solidFill>
                  <a:srgbClr val="171717"/>
                </a:solidFill>
                <a:effectLst/>
                <a:latin typeface="Segoe UI" panose="020B0502040204020203" pitchFamily="34" charset="0"/>
              </a:rPr>
              <a:t>Run this query for the time taken by result set caching operations for a query.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Here is an example output for a query executed with result set caching enabled.</a:t>
            </a:r>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12</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b="0" i="0" dirty="0">
                <a:solidFill>
                  <a:srgbClr val="171717"/>
                </a:solidFill>
                <a:effectLst/>
                <a:latin typeface="Segoe UI" panose="020B0502040204020203" pitchFamily="34" charset="0"/>
              </a:rPr>
              <a:t>Run this command to check if a query was executed with a result cache hit or miss. The </a:t>
            </a:r>
            <a:r>
              <a:rPr lang="en-US" b="0" i="0" dirty="0" err="1">
                <a:solidFill>
                  <a:srgbClr val="171717"/>
                </a:solidFill>
                <a:effectLst/>
                <a:latin typeface="Segoe UI" panose="020B0502040204020203" pitchFamily="34" charset="0"/>
              </a:rPr>
              <a:t>result_cache_hit</a:t>
            </a:r>
            <a:r>
              <a:rPr lang="en-US" b="0" i="0" dirty="0">
                <a:solidFill>
                  <a:srgbClr val="171717"/>
                </a:solidFill>
                <a:effectLst/>
                <a:latin typeface="Segoe UI" panose="020B0502040204020203" pitchFamily="34" charset="0"/>
              </a:rPr>
              <a:t> column returns 1 for cache hit, 0 for cache miss, and negative values for reasons why result set caching was not used. Check </a:t>
            </a:r>
            <a:r>
              <a:rPr lang="en-US" b="0" i="0" u="none" strike="noStrike" dirty="0" err="1">
                <a:effectLst/>
                <a:latin typeface="Segoe UI" panose="020B0502040204020203" pitchFamily="34" charset="0"/>
                <a:hlinkClick r:id="rId3"/>
              </a:rPr>
              <a:t>sys.dm_pdw_exec_requests</a:t>
            </a:r>
            <a:r>
              <a:rPr lang="en-US" b="0" i="0" dirty="0">
                <a:solidFill>
                  <a:srgbClr val="171717"/>
                </a:solidFill>
                <a:effectLst/>
                <a:latin typeface="Segoe UI" panose="020B0502040204020203" pitchFamily="34" charset="0"/>
              </a:rPr>
              <a:t> for details.</a:t>
            </a:r>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14</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0" i="0" dirty="0">
                <a:solidFill>
                  <a:srgbClr val="171717"/>
                </a:solidFill>
                <a:effectLst/>
                <a:latin typeface="Segoe UI" panose="020B0502040204020203" pitchFamily="34" charset="0"/>
              </a:rPr>
              <a:t>Users can manually empty the entire result set cache by using one of these options: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Turn OFF the result set cache feature for the database</a:t>
            </a:r>
          </a:p>
          <a:p>
            <a:pPr algn="l">
              <a:buFont typeface="Arial" panose="020B0604020202020204" pitchFamily="34" charset="0"/>
              <a:buChar char="•"/>
            </a:pPr>
            <a:r>
              <a:rPr lang="en-US" b="0" i="0" dirty="0">
                <a:solidFill>
                  <a:srgbClr val="171717"/>
                </a:solidFill>
                <a:effectLst/>
                <a:latin typeface="Segoe UI" panose="020B0502040204020203" pitchFamily="34" charset="0"/>
              </a:rPr>
              <a:t>Run DBCC DROPRESULTSETCACHE while connected to the database</a:t>
            </a:r>
          </a:p>
          <a:p>
            <a:pPr algn="l"/>
            <a:r>
              <a:rPr lang="en-US" b="0" i="0" dirty="0">
                <a:solidFill>
                  <a:srgbClr val="171717"/>
                </a:solidFill>
                <a:effectLst/>
                <a:latin typeface="Segoe UI" panose="020B0502040204020203" pitchFamily="34" charset="0"/>
              </a:rPr>
              <a:t>Pausing a database won't empty cached result set.</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15</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Manage cached results</a:t>
            </a:r>
          </a:p>
          <a:p>
            <a:pPr algn="l"/>
            <a:r>
              <a:rPr lang="en-US" b="0" i="0" dirty="0">
                <a:solidFill>
                  <a:srgbClr val="171717"/>
                </a:solidFill>
                <a:effectLst/>
                <a:latin typeface="Segoe UI" panose="020B0502040204020203" pitchFamily="34" charset="0"/>
              </a:rPr>
              <a:t>The maximum size of result set cache is 1 TB per database. The cached results are automatically invalidated when the underlying query data change.</a:t>
            </a:r>
          </a:p>
          <a:p>
            <a:pPr algn="l"/>
            <a:r>
              <a:rPr lang="en-US" b="0" i="0" dirty="0">
                <a:solidFill>
                  <a:srgbClr val="171717"/>
                </a:solidFill>
                <a:effectLst/>
                <a:latin typeface="Segoe UI" panose="020B0502040204020203" pitchFamily="34" charset="0"/>
              </a:rPr>
              <a:t>The cache eviction is managed by Synapse SQL automatically following this schedule:</a:t>
            </a:r>
          </a:p>
          <a:p>
            <a:pPr algn="l">
              <a:buFont typeface="Arial" panose="020B0604020202020204" pitchFamily="34" charset="0"/>
              <a:buChar char="•"/>
            </a:pPr>
            <a:r>
              <a:rPr lang="en-US" b="0" i="0" dirty="0">
                <a:solidFill>
                  <a:srgbClr val="171717"/>
                </a:solidFill>
                <a:effectLst/>
                <a:latin typeface="Segoe UI" panose="020B0502040204020203" pitchFamily="34" charset="0"/>
              </a:rPr>
              <a:t>Every 48 hours if the result set hasn't been used or has been invalidated.</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the result set cache approaches the maximum size.</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18</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What is a replicated table?</a:t>
            </a:r>
          </a:p>
          <a:p>
            <a:pPr algn="l"/>
            <a:r>
              <a:rPr lang="en-US" b="0" i="0" dirty="0">
                <a:solidFill>
                  <a:srgbClr val="171717"/>
                </a:solidFill>
                <a:effectLst/>
                <a:latin typeface="Segoe UI" panose="020B0502040204020203" pitchFamily="34" charset="0"/>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 2 GB is not a hard limit. If the data is static and does not change, you can replicate larger tables.</a:t>
            </a:r>
          </a:p>
          <a:p>
            <a:pPr algn="l"/>
            <a:endParaRPr lang="en-US" b="0" i="0" dirty="0">
              <a:solidFill>
                <a:srgbClr val="171717"/>
              </a:solidFill>
              <a:effectLst/>
              <a:latin typeface="Segoe UI" panose="020B0502040204020203" pitchFamily="34" charset="0"/>
              <a:cs typeface="Segoe UI"/>
            </a:endParaRP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19</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0" i="0" dirty="0">
                <a:solidFill>
                  <a:srgbClr val="171717"/>
                </a:solidFill>
                <a:effectLst/>
                <a:latin typeface="Segoe UI" panose="020B0502040204020203" pitchFamily="34" charset="0"/>
              </a:rPr>
              <a:t>Replicated tables may not yield the best query performance when: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table has frequent insert, update, and delete operations. The data manipulation language (DML) operations require a rebuild of the replicated table. Rebuilding frequently can cause slower performance.</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SQL pool database is scaled frequently. Scaling a SQL pool database changes the number of Compute nodes, which incurs rebuilding the replicated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table has a large number of columns, but data operations typically access only a small number of columns. In this scenario, instead of replicating the entire table, it might be more effective to distribute the table, and then create an index on the frequently accessed columns. When a query requires data movement, SQL pool only moves data for the requested columns.</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https://docs.microsoft.com/en-us/azure/synapse-analytics/sql-data-warehouse/design-guidance-for-replicated-tables</a:t>
            </a:r>
          </a:p>
          <a:p>
            <a:endParaRPr lang="en-US" dirty="0"/>
          </a:p>
          <a:p>
            <a:endParaRPr lang="en-US" dirty="0"/>
          </a:p>
          <a:p>
            <a:pPr algn="l"/>
            <a:r>
              <a:rPr lang="en-US" b="0" i="0" dirty="0">
                <a:solidFill>
                  <a:srgbClr val="171717"/>
                </a:solidFill>
                <a:effectLst/>
                <a:latin typeface="Segoe UI" panose="020B0502040204020203" pitchFamily="34" charset="0"/>
              </a:rPr>
              <a:t>Replicated tables work well for dimension tables in a star schema. Dimension tables are typically joined to fact tables which are distributed differently than the dimension table. Dimensions are usually of a size that makes it feasible to store and maintain multiple copies. Dimensions store descriptive data that changes slowly, such as customer name and address, and product details. The slowly changing nature of the data leads to less maintenance of the replicated table.</a:t>
            </a:r>
          </a:p>
          <a:p>
            <a:pPr algn="l"/>
            <a:r>
              <a:rPr lang="en-US" b="0" i="0" dirty="0">
                <a:solidFill>
                  <a:srgbClr val="171717"/>
                </a:solidFill>
                <a:effectLst/>
                <a:latin typeface="Segoe UI" panose="020B0502040204020203" pitchFamily="34" charset="0"/>
              </a:rPr>
              <a:t>Consider using a replicated table when: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table size on disk is less than 2 GB, regardless of the number of rows. To find the size of a table, you can use the </a:t>
            </a:r>
            <a:r>
              <a:rPr lang="en-US" b="0" i="0" u="none" strike="noStrike" dirty="0">
                <a:solidFill>
                  <a:srgbClr val="171717"/>
                </a:solidFill>
                <a:effectLst/>
                <a:latin typeface="Segoe UI" panose="020B0502040204020203" pitchFamily="34" charset="0"/>
                <a:hlinkClick r:id="rId3"/>
              </a:rPr>
              <a:t>DBCC PDW_SHOWSPACEUSED</a:t>
            </a:r>
            <a:r>
              <a:rPr lang="en-US" b="0" i="0" dirty="0">
                <a:solidFill>
                  <a:srgbClr val="171717"/>
                </a:solidFill>
                <a:effectLst/>
                <a:latin typeface="Segoe UI" panose="020B0502040204020203" pitchFamily="34" charset="0"/>
              </a:rPr>
              <a:t> command: DBCC PDW_SHOWSPACEUSED('</a:t>
            </a:r>
            <a:r>
              <a:rPr lang="en-US" b="0" i="0" dirty="0" err="1">
                <a:solidFill>
                  <a:srgbClr val="171717"/>
                </a:solidFill>
                <a:effectLst/>
                <a:latin typeface="Segoe UI" panose="020B0502040204020203" pitchFamily="34" charset="0"/>
              </a:rPr>
              <a:t>ReplTableCandidate</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b="0" i="0" u="none" strike="noStrike" dirty="0" err="1">
                <a:solidFill>
                  <a:srgbClr val="171717"/>
                </a:solidFill>
                <a:effectLst/>
                <a:latin typeface="Segoe UI" panose="020B0502040204020203" pitchFamily="34" charset="0"/>
                <a:hlinkClick r:id="rId4"/>
              </a:rPr>
              <a:t>sys.dm_pdw_request_steps</a:t>
            </a:r>
            <a:r>
              <a:rPr lang="en-US" b="0" i="0" dirty="0">
                <a:solidFill>
                  <a:srgbClr val="171717"/>
                </a:solidFill>
                <a:effectLst/>
                <a:latin typeface="Segoe UI" panose="020B0502040204020203" pitchFamily="34" charset="0"/>
              </a:rPr>
              <a:t>. The </a:t>
            </a:r>
            <a:r>
              <a:rPr lang="en-US" b="0" i="0" dirty="0" err="1">
                <a:solidFill>
                  <a:srgbClr val="171717"/>
                </a:solidFill>
                <a:effectLst/>
                <a:latin typeface="Segoe UI" panose="020B0502040204020203" pitchFamily="34" charset="0"/>
              </a:rPr>
              <a:t>BroadcastMoveOperation</a:t>
            </a:r>
            <a:r>
              <a:rPr lang="en-US" b="0" i="0" dirty="0">
                <a:solidFill>
                  <a:srgbClr val="171717"/>
                </a:solidFill>
                <a:effectLst/>
                <a:latin typeface="Segoe UI" panose="020B0502040204020203" pitchFamily="34" charset="0"/>
              </a:rPr>
              <a:t> is the typical data movement operation that can be eliminated by using a replicated table.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example of a replicated table creation.</a:t>
            </a:r>
          </a:p>
          <a:p>
            <a:r>
              <a:rPr lang="en-US" dirty="0"/>
              <a:t>We have not accounted for –</a:t>
            </a:r>
          </a:p>
          <a:p>
            <a:r>
              <a:rPr lang="en-US" dirty="0"/>
              <a:t>Data loads to the table – best with round robin, heap</a:t>
            </a:r>
          </a:p>
          <a:p>
            <a:r>
              <a:rPr lang="en-US" dirty="0"/>
              <a:t>The size of the table – will the table be 2GB or less in size?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a:t>
            </a:fld>
            <a:endParaRPr lang="en-US" noProof="0"/>
          </a:p>
        </p:txBody>
      </p:sp>
    </p:spTree>
    <p:extLst>
      <p:ext uri="{BB962C8B-B14F-4D97-AF65-F5344CB8AC3E}">
        <p14:creationId xmlns:p14="http://schemas.microsoft.com/office/powerpoint/2010/main" val="247064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A CACHE? – TO ACHIEVE ELASTICITY</a:t>
            </a:r>
          </a:p>
          <a:p>
            <a:endParaRPr lang="en-US" sz="1000" dirty="0"/>
          </a:p>
          <a:p>
            <a:r>
              <a:rPr lang="en-US" sz="1000" dirty="0"/>
              <a:t>The replicated table cache is no longer built as a step in the query plan during the runtime of the query.  A select against an un-cached replicated table submits a request to build the cache, to the replication cache manager, asynchronously and is resolved immediately against the round robin table.  </a:t>
            </a:r>
          </a:p>
          <a:p>
            <a:r>
              <a:rPr lang="en-US" sz="1000" dirty="0"/>
              <a:t>Further calls to access the table will also be resolved against the RR table, until the caching operation is completed.</a:t>
            </a:r>
          </a:p>
          <a:p>
            <a:r>
              <a:rPr lang="en-US" sz="1000" dirty="0"/>
              <a:t>The cache manager will execute 2 caching operations simultaneously, any further requests are queued.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Use replicated tables with simple query predicates</a:t>
            </a:r>
          </a:p>
          <a:p>
            <a:pPr algn="l"/>
            <a:r>
              <a:rPr lang="en-US" b="0" i="0" dirty="0">
                <a:solidFill>
                  <a:srgbClr val="171717"/>
                </a:solidFill>
                <a:effectLst/>
                <a:latin typeface="Segoe UI" panose="020B0502040204020203" pitchFamily="34" charset="0"/>
              </a:rPr>
              <a:t>Before you choose to distribute or replicate a table, think about the types of queries you plan to run against the table. Whenever possible,</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replicated tables for queries with simple query predicates, such as equality or inequality.</a:t>
            </a:r>
          </a:p>
          <a:p>
            <a:pPr algn="l">
              <a:buFont typeface="Arial" panose="020B0604020202020204" pitchFamily="34" charset="0"/>
              <a:buChar char="•"/>
            </a:pPr>
            <a:r>
              <a:rPr lang="en-US" b="0" i="0" dirty="0">
                <a:solidFill>
                  <a:srgbClr val="171717"/>
                </a:solidFill>
                <a:effectLst/>
                <a:latin typeface="Segoe UI" panose="020B0502040204020203" pitchFamily="34" charset="0"/>
              </a:rPr>
              <a:t>Use distributed tables for queries with complex query predicates, such as LIKE or NOT LIKE.</a:t>
            </a:r>
          </a:p>
          <a:p>
            <a:pPr algn="l"/>
            <a:r>
              <a:rPr lang="en-US" b="0" i="0" dirty="0">
                <a:solidFill>
                  <a:srgbClr val="171717"/>
                </a:solidFill>
                <a:effectLst/>
                <a:latin typeface="Segoe UI" panose="020B0502040204020203" pitchFamily="34" charset="0"/>
              </a:rPr>
              <a:t>CPU-intensive queries perform best when the work is distributed across all of the Compute nodes. For example, queries that run computations on each row of a table perform better on distributed tables than replicated tables. Since a replicated table is stored in full on each Compute node, a CPU-intensive query against a replicated table runs against the entire table on every Compute node. The extra computation can slow query performance.</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24</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Query performance example for round-robin versus replicated</a:t>
            </a:r>
          </a:p>
          <a:p>
            <a:pPr algn="l"/>
            <a:r>
              <a:rPr lang="en-US" b="0" i="0" dirty="0">
                <a:solidFill>
                  <a:srgbClr val="171717"/>
                </a:solidFill>
                <a:effectLst/>
                <a:latin typeface="Segoe UI" panose="020B0502040204020203" pitchFamily="34" charset="0"/>
              </a:rPr>
              <a:t>A replicated table does not require any data movement for joins because the entire table is already present on each Compute node.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the dimension tables are round-robin distributed, a join copies the dimension table in full to each Compute node.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move the data, the query plan contains an operation called </a:t>
            </a:r>
            <a:r>
              <a:rPr lang="en-US" b="0" i="0" dirty="0" err="1">
                <a:solidFill>
                  <a:srgbClr val="171717"/>
                </a:solidFill>
                <a:effectLst/>
                <a:latin typeface="Segoe UI" panose="020B0502040204020203" pitchFamily="34" charset="0"/>
              </a:rPr>
              <a:t>BroadcastMoveOperation</a:t>
            </a:r>
            <a:r>
              <a:rPr lang="en-US" b="0" i="0" dirty="0">
                <a:solidFill>
                  <a:srgbClr val="171717"/>
                </a:solidFill>
                <a:effectLst/>
                <a:latin typeface="Segoe UI" panose="020B0502040204020203" pitchFamily="34" charset="0"/>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type of data movement operation slows query performance and is eliminated by using replicated tables.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view query plan steps, use the </a:t>
            </a:r>
            <a:r>
              <a:rPr lang="en-US" b="0" i="0" u="none" strike="noStrike" dirty="0" err="1">
                <a:solidFill>
                  <a:srgbClr val="171717"/>
                </a:solidFill>
                <a:effectLst/>
                <a:latin typeface="Segoe UI" panose="020B0502040204020203" pitchFamily="34" charset="0"/>
                <a:hlinkClick r:id="rId3"/>
              </a:rPr>
              <a:t>sys.dm_pdw_request_steps</a:t>
            </a:r>
            <a:r>
              <a:rPr lang="en-US" b="0" i="0" dirty="0">
                <a:solidFill>
                  <a:srgbClr val="171717"/>
                </a:solidFill>
                <a:effectLst/>
                <a:latin typeface="Segoe UI" panose="020B0502040204020203" pitchFamily="34" charset="0"/>
              </a:rPr>
              <a:t> system catalog view.</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25</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Query performance example for round-robin versus replicated</a:t>
            </a:r>
          </a:p>
          <a:p>
            <a:pPr algn="l"/>
            <a:r>
              <a:rPr lang="en-US" b="0" i="0" dirty="0">
                <a:solidFill>
                  <a:srgbClr val="171717"/>
                </a:solidFill>
                <a:effectLst/>
                <a:latin typeface="Segoe UI" panose="020B0502040204020203" pitchFamily="34" charset="0"/>
              </a:rPr>
              <a:t>A replicated table does not require any data movement for joins because the entire table is already present on each Compute node.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the dimension tables are round-robin distributed, a join copies the dimension table in full to each Compute node.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move the data, the query plan contains an operation called </a:t>
            </a:r>
            <a:r>
              <a:rPr lang="en-US" b="0" i="0" dirty="0" err="1">
                <a:solidFill>
                  <a:srgbClr val="171717"/>
                </a:solidFill>
                <a:effectLst/>
                <a:latin typeface="Segoe UI" panose="020B0502040204020203" pitchFamily="34" charset="0"/>
              </a:rPr>
              <a:t>BroadcastMoveOperation</a:t>
            </a:r>
            <a:r>
              <a:rPr lang="en-US" b="0" i="0" dirty="0">
                <a:solidFill>
                  <a:srgbClr val="171717"/>
                </a:solidFill>
                <a:effectLst/>
                <a:latin typeface="Segoe UI" panose="020B0502040204020203" pitchFamily="34" charset="0"/>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type of data movement operation slows query performance and is eliminated by using replicated tables.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view query plan steps, use the </a:t>
            </a:r>
            <a:r>
              <a:rPr lang="en-US" b="0" i="0" u="none" strike="noStrike" dirty="0" err="1">
                <a:solidFill>
                  <a:srgbClr val="171717"/>
                </a:solidFill>
                <a:effectLst/>
                <a:latin typeface="Segoe UI" panose="020B0502040204020203" pitchFamily="34" charset="0"/>
                <a:hlinkClick r:id="rId3"/>
              </a:rPr>
              <a:t>sys.dm_pdw_request_steps</a:t>
            </a:r>
            <a:r>
              <a:rPr lang="en-US" b="0" i="0" dirty="0">
                <a:solidFill>
                  <a:srgbClr val="171717"/>
                </a:solidFill>
                <a:effectLst/>
                <a:latin typeface="Segoe UI" panose="020B0502040204020203" pitchFamily="34" charset="0"/>
              </a:rPr>
              <a:t> system catalog view.</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26</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Performance considerations for modifying replicated tables</a:t>
            </a:r>
          </a:p>
          <a:p>
            <a:pPr algn="l"/>
            <a:r>
              <a:rPr lang="en-US" b="0" i="0" dirty="0">
                <a:solidFill>
                  <a:srgbClr val="171717"/>
                </a:solidFill>
                <a:effectLst/>
                <a:latin typeface="Segoe UI" panose="020B0502040204020203" pitchFamily="34" charset="0"/>
              </a:rPr>
              <a:t>SQL pool implements a replicated table by maintaining a master version of the table. It copies the master version to the first distribution database on each Compute node. When there is a change, the master version is updated first, then the tables on each Compute node are rebuilt.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rebuild of a replicated table includes copying the table to each Compute node and then building the indexes.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 replicated table on a DW2000c has 5 copies of the data. </a:t>
            </a:r>
          </a:p>
          <a:p>
            <a:pPr algn="l"/>
            <a:r>
              <a:rPr lang="en-US" b="0" i="0" dirty="0">
                <a:solidFill>
                  <a:srgbClr val="171717"/>
                </a:solidFill>
                <a:effectLst/>
                <a:latin typeface="Segoe UI" panose="020B0502040204020203" pitchFamily="34" charset="0"/>
              </a:rPr>
              <a:t>A master copy and a full copy on each Compute node. </a:t>
            </a:r>
          </a:p>
          <a:p>
            <a:pPr algn="l"/>
            <a:r>
              <a:rPr lang="en-US" b="0" i="0" dirty="0">
                <a:solidFill>
                  <a:srgbClr val="171717"/>
                </a:solidFill>
                <a:effectLst/>
                <a:latin typeface="Segoe UI" panose="020B0502040204020203" pitchFamily="34" charset="0"/>
              </a:rPr>
              <a:t>All data is stored in distribution databases. SQL pool uses this model to support faster data modification statements and flexible scaling operations.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Asynchronous rebuilds are triggered by the first query against the replicated table after:</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Data is loaded or modified</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Synapse SQL instance is scaled to a different level</a:t>
            </a:r>
          </a:p>
          <a:p>
            <a:pPr algn="l">
              <a:buFont typeface="Arial" panose="020B0604020202020204" pitchFamily="34" charset="0"/>
              <a:buChar char="•"/>
            </a:pPr>
            <a:r>
              <a:rPr lang="en-US" b="0" i="0" dirty="0">
                <a:solidFill>
                  <a:srgbClr val="171717"/>
                </a:solidFill>
                <a:effectLst/>
                <a:latin typeface="Segoe UI" panose="020B0502040204020203" pitchFamily="34" charset="0"/>
              </a:rPr>
              <a:t>Table definition is updated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Rebuilds are not required after:</a:t>
            </a:r>
          </a:p>
          <a:p>
            <a:pPr algn="l">
              <a:buFont typeface="Arial" panose="020B0604020202020204" pitchFamily="34" charset="0"/>
              <a:buChar char="•"/>
            </a:pPr>
            <a:r>
              <a:rPr lang="en-US" b="0" i="0" dirty="0">
                <a:solidFill>
                  <a:srgbClr val="171717"/>
                </a:solidFill>
                <a:effectLst/>
                <a:latin typeface="Segoe UI" panose="020B0502040204020203" pitchFamily="34" charset="0"/>
              </a:rPr>
              <a:t>Pause operation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Resume operation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rebuild does not happen immediately after data is modified. Instead, the rebuild is triggered the first time a query selects from the table. The query that triggered the rebuild reads immediately from the master version of the table while the data is asynchronously copied to each Compute node. Until the data copy is complete, subsequent queries will continue to use the master version of the table. If any activity happens against the replicated table that forces another rebuild, the data copy is invalidated and the next select statement will trigger data to be copied again.</a:t>
            </a:r>
          </a:p>
          <a:p>
            <a:pPr algn="l"/>
            <a:r>
              <a:rPr lang="en-US" b="1" i="0" dirty="0">
                <a:solidFill>
                  <a:srgbClr val="171717"/>
                </a:solidFill>
                <a:effectLst/>
                <a:latin typeface="Segoe UI" panose="020B0502040204020203" pitchFamily="34" charset="0"/>
              </a:rPr>
              <a:t>Use indexes conservatively</a:t>
            </a:r>
          </a:p>
          <a:p>
            <a:pPr algn="l"/>
            <a:r>
              <a:rPr lang="en-US" b="0" i="0" dirty="0">
                <a:solidFill>
                  <a:srgbClr val="171717"/>
                </a:solidFill>
                <a:effectLst/>
                <a:latin typeface="Segoe UI" panose="020B0502040204020203" pitchFamily="34" charset="0"/>
              </a:rPr>
              <a:t>Standard indexing practices apply to replicated tables. SQL pool rebuilds each replicated table index as part of the rebuild. Only use indexes when the performance gain outweighs the cost of rebuilding the indexes.</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27</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Rebuild a replicated table after a batch load</a:t>
            </a:r>
          </a:p>
          <a:p>
            <a:pPr algn="l"/>
            <a:r>
              <a:rPr lang="en-US" b="0" i="0" dirty="0">
                <a:solidFill>
                  <a:srgbClr val="171717"/>
                </a:solidFill>
                <a:effectLst/>
                <a:latin typeface="Segoe UI" panose="020B0502040204020203" pitchFamily="34" charset="0"/>
              </a:rPr>
              <a:t>To ensure consistent query execution times, consider forcing the build of the replicated tables after a batch load. Otherwise, the first query will still use data movement to complete the query.</a:t>
            </a:r>
          </a:p>
          <a:p>
            <a:pPr algn="l"/>
            <a:r>
              <a:rPr lang="en-US" b="0" i="0" dirty="0">
                <a:solidFill>
                  <a:srgbClr val="171717"/>
                </a:solidFill>
                <a:effectLst/>
                <a:latin typeface="Segoe UI" panose="020B0502040204020203" pitchFamily="34" charset="0"/>
              </a:rPr>
              <a:t>This query uses the </a:t>
            </a:r>
            <a:r>
              <a:rPr lang="en-US" b="0" i="0" u="none" strike="noStrike" dirty="0" err="1">
                <a:solidFill>
                  <a:srgbClr val="171717"/>
                </a:solidFill>
                <a:effectLst/>
                <a:latin typeface="Segoe UI" panose="020B0502040204020203" pitchFamily="34" charset="0"/>
                <a:hlinkClick r:id="rId3"/>
              </a:rPr>
              <a:t>sys.pdw_replicated_table_cache_state</a:t>
            </a:r>
            <a:r>
              <a:rPr lang="en-US" b="0" i="0" dirty="0">
                <a:solidFill>
                  <a:srgbClr val="171717"/>
                </a:solidFill>
                <a:effectLst/>
                <a:latin typeface="Segoe UI" panose="020B0502040204020203" pitchFamily="34" charset="0"/>
              </a:rPr>
              <a:t> DMV to list the replicated tables that have been modified, but not rebuilt.</a:t>
            </a: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28</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Batch data load</a:t>
            </a:r>
          </a:p>
          <a:p>
            <a:pPr algn="l"/>
            <a:r>
              <a:rPr lang="en-US" b="0" i="0" dirty="0">
                <a:solidFill>
                  <a:srgbClr val="171717"/>
                </a:solidFill>
                <a:effectLst/>
                <a:latin typeface="Segoe UI" panose="020B0502040204020203" pitchFamily="34" charset="0"/>
              </a:rPr>
              <a:t>When loading data into replicated tables, try to minimize rebuilds by batching loads together. Perform all the batched loads before running select statements.</a:t>
            </a:r>
          </a:p>
          <a:p>
            <a:pPr algn="l"/>
            <a:r>
              <a:rPr lang="en-US" b="0" i="0" dirty="0">
                <a:solidFill>
                  <a:srgbClr val="171717"/>
                </a:solidFill>
                <a:effectLst/>
                <a:latin typeface="Segoe UI" panose="020B0502040204020203" pitchFamily="34" charset="0"/>
              </a:rPr>
              <a:t>For example, </a:t>
            </a:r>
            <a:r>
              <a:rPr lang="en-US" b="1" i="0" dirty="0">
                <a:solidFill>
                  <a:srgbClr val="171717"/>
                </a:solidFill>
                <a:effectLst/>
                <a:latin typeface="Segoe UI" panose="020B0502040204020203" pitchFamily="34" charset="0"/>
              </a:rPr>
              <a:t>this load pattern loads data from four sources and invokes four rebuilds.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Loading FactSales with select operations after each load to rebuild the table - </a:t>
            </a:r>
          </a:p>
          <a:p>
            <a:pPr marL="171450" indent="-171450">
              <a:buFont typeface="Arial"/>
              <a:buChar char="•"/>
            </a:pPr>
            <a:r>
              <a:rPr lang="en-US" dirty="0"/>
              <a:t>Load </a:t>
            </a:r>
            <a:r>
              <a:rPr lang="en-US" dirty="0" err="1"/>
              <a:t>FactSales</a:t>
            </a:r>
            <a:r>
              <a:rPr lang="en-US" dirty="0"/>
              <a:t> from source 1. </a:t>
            </a:r>
            <a:endParaRPr lang="en-US"/>
          </a:p>
          <a:p>
            <a:pPr marL="171450" indent="-171450">
              <a:buFont typeface="Arial"/>
              <a:buChar char="•"/>
            </a:pPr>
            <a:r>
              <a:rPr lang="en-US" dirty="0"/>
              <a:t>Select top 1 * from </a:t>
            </a:r>
            <a:r>
              <a:rPr lang="en-US" dirty="0" err="1"/>
              <a:t>FactSales</a:t>
            </a:r>
            <a:r>
              <a:rPr lang="en-US" dirty="0"/>
              <a:t> (rebuild 1).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2. </a:t>
            </a:r>
            <a:endParaRPr lang="en-US">
              <a:cs typeface="Calibri" panose="020F0502020204030204"/>
            </a:endParaRPr>
          </a:p>
          <a:p>
            <a:pPr marL="171450" indent="-171450">
              <a:buFont typeface="Arial"/>
              <a:buChar char="•"/>
            </a:pPr>
            <a:r>
              <a:rPr lang="en-US" dirty="0"/>
              <a:t>Select top 1 * from </a:t>
            </a:r>
            <a:r>
              <a:rPr lang="en-US" dirty="0" err="1"/>
              <a:t>FactSales</a:t>
            </a:r>
            <a:r>
              <a:rPr lang="en-US" dirty="0"/>
              <a:t> (rebuild 2).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3. </a:t>
            </a:r>
            <a:endParaRPr lang="en-US">
              <a:cs typeface="Calibri" panose="020F0502020204030204"/>
            </a:endParaRPr>
          </a:p>
          <a:p>
            <a:pPr marL="171450" indent="-171450">
              <a:buFont typeface="Arial"/>
              <a:buChar char="•"/>
            </a:pPr>
            <a:r>
              <a:rPr lang="en-US" dirty="0"/>
              <a:t>Select top 1 * from </a:t>
            </a:r>
            <a:r>
              <a:rPr lang="en-US" dirty="0" err="1"/>
              <a:t>FactSales</a:t>
            </a:r>
            <a:r>
              <a:rPr lang="en-US" dirty="0"/>
              <a:t> (rebuild 3).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4. </a:t>
            </a:r>
            <a:endParaRPr lang="en-US">
              <a:cs typeface="Calibri" panose="020F0502020204030204"/>
            </a:endParaRPr>
          </a:p>
          <a:p>
            <a:pPr marL="171450" indent="-171450">
              <a:buFont typeface="Arial"/>
              <a:buChar char="•"/>
            </a:pPr>
            <a:r>
              <a:rPr lang="en-US" dirty="0"/>
              <a:t>Select top 1 * from </a:t>
            </a:r>
            <a:r>
              <a:rPr lang="en-US" dirty="0" err="1"/>
              <a:t>FactSales</a:t>
            </a:r>
            <a:r>
              <a:rPr lang="en-US" dirty="0"/>
              <a:t> (rebuild 4). </a:t>
            </a:r>
            <a:endParaRPr lang="en-US">
              <a:cs typeface="Calibri" panose="020F0502020204030204"/>
            </a:endParaRPr>
          </a:p>
          <a:p>
            <a:endParaRPr lang="en-US" dirty="0">
              <a:cs typeface="Calibri" panose="020F0502020204030204"/>
            </a:endParaRPr>
          </a:p>
          <a:p>
            <a:pPr marL="171450" indent="-171450">
              <a:buFont typeface="Arial"/>
              <a:buChar char="•"/>
            </a:pPr>
            <a:r>
              <a:rPr lang="en-US" dirty="0"/>
              <a:t>Load </a:t>
            </a:r>
            <a:r>
              <a:rPr lang="en-US" dirty="0" err="1"/>
              <a:t>FactSales</a:t>
            </a:r>
            <a:r>
              <a:rPr lang="en-US" dirty="0"/>
              <a:t> from all four sources and then have one select operation -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1.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2.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3. </a:t>
            </a:r>
            <a:endParaRPr lang="en-US">
              <a:cs typeface="Calibri" panose="020F0502020204030204"/>
            </a:endParaRPr>
          </a:p>
          <a:p>
            <a:pPr marL="171450" indent="-171450">
              <a:buFont typeface="Arial"/>
              <a:buChar char="•"/>
            </a:pPr>
            <a:r>
              <a:rPr lang="en-US" dirty="0"/>
              <a:t>Load </a:t>
            </a:r>
            <a:r>
              <a:rPr lang="en-US" dirty="0" err="1"/>
              <a:t>FactSales</a:t>
            </a:r>
            <a:r>
              <a:rPr lang="en-US" dirty="0"/>
              <a:t> from source 4. </a:t>
            </a:r>
            <a:endParaRPr lang="en-US">
              <a:cs typeface="Calibri" panose="020F0502020204030204"/>
            </a:endParaRPr>
          </a:p>
          <a:p>
            <a:pPr marL="171450" indent="-171450">
              <a:buFont typeface="Arial"/>
              <a:buChar char="•"/>
            </a:pPr>
            <a:r>
              <a:rPr lang="en-US" dirty="0"/>
              <a:t>Select top 1 * from </a:t>
            </a:r>
            <a:r>
              <a:rPr lang="en-US" dirty="0" err="1"/>
              <a:t>FactSales</a:t>
            </a:r>
            <a:r>
              <a:rPr lang="en-US" dirty="0"/>
              <a:t> (rebuild 1).</a:t>
            </a:r>
            <a:endParaRPr lang="en-US" dirty="0">
              <a:cs typeface="Calibri" panose="020F0502020204030204"/>
            </a:endParaRPr>
          </a:p>
          <a:p>
            <a:endParaRPr lang="en-US" dirty="0"/>
          </a:p>
          <a:p>
            <a:pPr algn="l">
              <a:buFont typeface="Arial" panose="020B0604020202020204" pitchFamily="34" charset="0"/>
            </a:pPr>
            <a:r>
              <a:rPr lang="en-US" dirty="0">
                <a:hlinkClick r:id="rId3"/>
              </a:rPr>
              <a:t>https://docs.microsoft.com/en-us/azure/synapse-analytics/sql-data-warehouse/design-guidance-for-replicated-tables#rebuild-a-replicated-table-after-a-batch-load</a:t>
            </a:r>
            <a:endParaRPr lang="en-US" b="0" i="0">
              <a:solidFill>
                <a:srgbClr val="171717"/>
              </a:solidFill>
              <a:effectLst/>
              <a:latin typeface="Segoe UI" panose="020B0502040204020203" pitchFamily="34" charset="0"/>
              <a:cs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https://azure.microsoft.com/en-us/blog/adaptive-caching-powers-azure-sql-data-warehouse-performance-gains/</a:t>
            </a:r>
          </a:p>
          <a:p>
            <a:pPr algn="l"/>
            <a:endParaRPr lang="en-US" b="1" i="0" dirty="0">
              <a:solidFill>
                <a:srgbClr val="171717"/>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One of the recent hardware innovations becoming widely available are NVM Express (</a:t>
            </a:r>
            <a:r>
              <a:rPr lang="en-US" b="0" i="0" dirty="0" err="1">
                <a:solidFill>
                  <a:srgbClr val="4C4C51"/>
                </a:solidFill>
                <a:effectLst/>
                <a:latin typeface="Segoe UI" panose="020B0502040204020203" pitchFamily="34" charset="0"/>
              </a:rPr>
              <a:t>NVMe</a:t>
            </a:r>
            <a:r>
              <a:rPr lang="en-US" b="0" i="0" dirty="0">
                <a:solidFill>
                  <a:srgbClr val="4C4C51"/>
                </a:solidFill>
                <a:effectLst/>
                <a:latin typeface="Segoe UI" panose="020B0502040204020203" pitchFamily="34" charset="0"/>
              </a:rPr>
              <a:t>) solid-state drive (SSD) devices. </a:t>
            </a:r>
          </a:p>
          <a:p>
            <a:pPr algn="l"/>
            <a:endParaRPr lang="en-US" b="0" i="0" dirty="0">
              <a:solidFill>
                <a:srgbClr val="4C4C51"/>
              </a:solidFill>
              <a:effectLst/>
              <a:latin typeface="Segoe UI" panose="020B0502040204020203" pitchFamily="34" charset="0"/>
            </a:endParaRPr>
          </a:p>
          <a:p>
            <a:pPr algn="l"/>
            <a:r>
              <a:rPr lang="en-US" b="0" i="0" dirty="0" err="1">
                <a:solidFill>
                  <a:srgbClr val="4C4C51"/>
                </a:solidFill>
                <a:effectLst/>
                <a:latin typeface="Segoe UI" panose="020B0502040204020203" pitchFamily="34" charset="0"/>
              </a:rPr>
              <a:t>NVMe</a:t>
            </a:r>
            <a:r>
              <a:rPr lang="en-US" b="0" i="0" dirty="0">
                <a:solidFill>
                  <a:srgbClr val="4C4C51"/>
                </a:solidFill>
                <a:effectLst/>
                <a:latin typeface="Segoe UI" panose="020B0502040204020203" pitchFamily="34" charset="0"/>
              </a:rPr>
              <a:t> SSDs offer significantly more I/O bandwidth than SATA SSDs or hard drives.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A typical single </a:t>
            </a:r>
            <a:r>
              <a:rPr lang="en-US" b="0" i="0" dirty="0" err="1">
                <a:solidFill>
                  <a:srgbClr val="4C4C51"/>
                </a:solidFill>
                <a:effectLst/>
                <a:latin typeface="Segoe UI" panose="020B0502040204020203" pitchFamily="34" charset="0"/>
              </a:rPr>
              <a:t>NVMe</a:t>
            </a:r>
            <a:r>
              <a:rPr lang="en-US" b="0" i="0" dirty="0">
                <a:solidFill>
                  <a:srgbClr val="4C4C51"/>
                </a:solidFill>
                <a:effectLst/>
                <a:latin typeface="Segoe UI" panose="020B0502040204020203" pitchFamily="34" charset="0"/>
              </a:rPr>
              <a:t> device used in Azure, generally offers up to 2GB/sec of local I/O bandwidth, with multiple devices available per physical host, resulting in bandwidth previously reserved only to very high-end storage systems.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Azure Synapse SQL Pools Compute Optimized tier fully takes advantage of </a:t>
            </a:r>
            <a:r>
              <a:rPr lang="en-US" b="0" i="0" dirty="0" err="1">
                <a:solidFill>
                  <a:srgbClr val="4C4C51"/>
                </a:solidFill>
                <a:effectLst/>
                <a:latin typeface="Segoe UI" panose="020B0502040204020203" pitchFamily="34" charset="0"/>
              </a:rPr>
              <a:t>NVMe</a:t>
            </a:r>
            <a:r>
              <a:rPr lang="en-US" b="0" i="0" dirty="0">
                <a:solidFill>
                  <a:srgbClr val="4C4C51"/>
                </a:solidFill>
                <a:effectLst/>
                <a:latin typeface="Segoe UI" panose="020B0502040204020203" pitchFamily="34" charset="0"/>
              </a:rPr>
              <a:t> devices through adaptive caching of recently used data on </a:t>
            </a:r>
            <a:r>
              <a:rPr lang="en-US" b="0" i="0" dirty="0" err="1">
                <a:solidFill>
                  <a:srgbClr val="4C4C51"/>
                </a:solidFill>
                <a:effectLst/>
                <a:latin typeface="Segoe UI" panose="020B0502040204020203" pitchFamily="34" charset="0"/>
              </a:rPr>
              <a:t>NVMe</a:t>
            </a:r>
            <a:r>
              <a:rPr lang="en-US" b="0" i="0" dirty="0">
                <a:solidFill>
                  <a:srgbClr val="4C4C51"/>
                </a:solidFill>
                <a:effectLst/>
                <a:latin typeface="Segoe UI" panose="020B0502040204020203" pitchFamily="34" charset="0"/>
              </a:rPr>
              <a:t>. With this breakthrough on customer workloads, we have observed up to five times the improvement in query performance, compared with the first generation of Azure SQL DW and some workloads improved even more.</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Before we delve into details, I’d like to describe on how SQL Server implements industry leading columnar storage, which is the default storage type used in Azure SQL DW. </a:t>
            </a:r>
          </a:p>
          <a:p>
            <a:pPr algn="l"/>
            <a:endParaRPr lang="en-US" b="0" i="0" dirty="0">
              <a:solidFill>
                <a:srgbClr val="4C4C51"/>
              </a:solidFill>
              <a:effectLst/>
              <a:latin typeface="Segoe UI" panose="020B0502040204020203" pitchFamily="34" charset="0"/>
            </a:endParaRPr>
          </a:p>
          <a:p>
            <a:pPr algn="l"/>
            <a:endParaRPr lang="en-US" b="0" i="0" dirty="0">
              <a:solidFill>
                <a:srgbClr val="4C4C51"/>
              </a:solidFill>
              <a:effectLst/>
              <a:latin typeface="Segoe UI" panose="020B0502040204020203" pitchFamily="34" charset="0"/>
            </a:endParaRPr>
          </a:p>
          <a:p>
            <a:pPr algn="l"/>
            <a:r>
              <a:rPr lang="en-US" b="0" i="0" dirty="0" err="1">
                <a:solidFill>
                  <a:srgbClr val="4C4C51"/>
                </a:solidFill>
                <a:effectLst/>
                <a:latin typeface="Segoe UI" panose="020B0502040204020203" pitchFamily="34" charset="0"/>
              </a:rPr>
              <a:t>Columnstore</a:t>
            </a:r>
            <a:r>
              <a:rPr lang="en-US" b="0" i="0" dirty="0">
                <a:solidFill>
                  <a:srgbClr val="4C4C51"/>
                </a:solidFill>
                <a:effectLst/>
                <a:latin typeface="Segoe UI" panose="020B0502040204020203" pitchFamily="34" charset="0"/>
              </a:rPr>
              <a:t> divides table rows into 1 million row units called </a:t>
            </a:r>
            <a:r>
              <a:rPr lang="en-US" b="0" i="0" dirty="0" err="1">
                <a:solidFill>
                  <a:srgbClr val="4C4C51"/>
                </a:solidFill>
                <a:effectLst/>
                <a:latin typeface="Segoe UI" panose="020B0502040204020203" pitchFamily="34" charset="0"/>
              </a:rPr>
              <a:t>rowgroups</a:t>
            </a:r>
            <a:r>
              <a:rPr lang="en-US" b="0" i="0" dirty="0">
                <a:solidFill>
                  <a:srgbClr val="4C4C51"/>
                </a:solidFill>
                <a:effectLst/>
                <a:latin typeface="Segoe UI" panose="020B0502040204020203" pitchFamily="34" charset="0"/>
              </a:rPr>
              <a:t> and compresses each column within the row group.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A variety of compression techniques are used, such as dictionaries, bit-packing, and run-length encoding.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When data is scanned, only required columns are read into memory.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Compression and columnar oriented storage results in significant reduction of I/O requirements.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In addition, in many cases SQL Server engine operates directly over compressed data, taking full advantage of vectorized CPU extensions such as AVX. </a:t>
            </a:r>
          </a:p>
          <a:p>
            <a:pPr algn="l"/>
            <a:endParaRPr lang="en-US" b="0" i="0" dirty="0">
              <a:solidFill>
                <a:srgbClr val="4C4C51"/>
              </a:solidFill>
              <a:effectLst/>
              <a:latin typeface="Segoe UI" panose="020B0502040204020203" pitchFamily="34" charset="0"/>
            </a:endParaRP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The combination of both techniques often results in up to 10 times the improvement in query speeds over row-stores.</a:t>
            </a: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4379BB-2F2E-4D61-BB10-AD484A234E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7957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Light" pitchFamily="34" charset="0"/>
            </a:endParaRPr>
          </a:p>
          <a:p>
            <a:r>
              <a:rPr lang="en-US" sz="1700" dirty="0">
                <a:latin typeface="Segoe UI Light" pitchFamily="34" charset="0"/>
              </a:rPr>
              <a:t>In this slide you need to be focus on the Control node and Compute node components.</a:t>
            </a:r>
          </a:p>
          <a:p>
            <a:endParaRPr lang="en-US" sz="1700" dirty="0">
              <a:latin typeface="Segoe UI Light" pitchFamily="34" charset="0"/>
            </a:endParaRPr>
          </a:p>
          <a:p>
            <a:r>
              <a:rPr lang="en-US" sz="1700" dirty="0">
                <a:latin typeface="Segoe UI Light" pitchFamily="34" charset="0"/>
              </a:rPr>
              <a:t>The animation explains how the storage is queried and data goes to the Cache to minimize the request latency.</a:t>
            </a:r>
          </a:p>
          <a:p>
            <a:endParaRPr lang="en-US" sz="1700" dirty="0">
              <a:latin typeface="Segoe UI Light" pitchFamily="34" charset="0"/>
            </a:endParaRPr>
          </a:p>
          <a:p>
            <a:r>
              <a:rPr lang="en-US" sz="1700" dirty="0">
                <a:latin typeface="Segoe UI Light" pitchFamily="34" charset="0"/>
              </a:rPr>
              <a:t>The first time you query data, the data goes from the Storage to the cache. The other request occurrences, the data will remain in the Cache.</a:t>
            </a:r>
          </a:p>
          <a:p>
            <a:endParaRPr lang="en-US" sz="1700" dirty="0">
              <a:latin typeface="Segoe UI Light" pitchFamily="34" charset="0"/>
            </a:endParaRPr>
          </a:p>
          <a:p>
            <a:r>
              <a:rPr lang="en-US" sz="1700" dirty="0">
                <a:latin typeface="Segoe UI Light" pitchFamily="34" charset="0"/>
              </a:rPr>
              <a:t>The cache is also used for the replicated tables. In the background the Replicated table is stored as a Round-robin Distributed table. When you scale or resume, the replicated table are not stored in the cache. The data will reside in the cache the first time it will be requested.</a:t>
            </a:r>
          </a:p>
          <a:p>
            <a:endParaRPr lang="en-US" sz="1700" dirty="0">
              <a:latin typeface="Segoe UI Light" pitchFamily="34" charset="0"/>
            </a:endParaRPr>
          </a:p>
          <a:p>
            <a:pPr algn="l"/>
            <a:r>
              <a:rPr lang="en-US" sz="1800" b="0" i="0" dirty="0">
                <a:solidFill>
                  <a:srgbClr val="4C4C51"/>
                </a:solidFill>
                <a:effectLst/>
                <a:latin typeface="Segoe UI" panose="020B0502040204020203" pitchFamily="34" charset="0"/>
              </a:rPr>
              <a:t>One of the biggest bottlenecks and pain points for delivering high performance is disk access. </a:t>
            </a:r>
          </a:p>
          <a:p>
            <a:pPr algn="l"/>
            <a:endParaRPr lang="en-US" sz="1800" b="0" i="0" dirty="0">
              <a:solidFill>
                <a:srgbClr val="4C4C51"/>
              </a:solidFill>
              <a:effectLst/>
              <a:latin typeface="Segoe UI" panose="020B0502040204020203" pitchFamily="34" charset="0"/>
            </a:endParaRPr>
          </a:p>
          <a:p>
            <a:pPr algn="l"/>
            <a:r>
              <a:rPr lang="en-US" sz="1800" b="0" i="0" dirty="0">
                <a:solidFill>
                  <a:srgbClr val="4C4C51"/>
                </a:solidFill>
                <a:effectLst/>
                <a:latin typeface="Segoe UI" panose="020B0502040204020203" pitchFamily="34" charset="0"/>
              </a:rPr>
              <a:t>This holds especially true in cloud computing where the distance from the compute layer to the storage layer can potentially vary, leading to suboptimal query performance. </a:t>
            </a:r>
          </a:p>
          <a:p>
            <a:pPr algn="l"/>
            <a:endParaRPr lang="en-US" sz="1800" b="0" i="0" dirty="0">
              <a:solidFill>
                <a:srgbClr val="4C4C51"/>
              </a:solidFill>
              <a:effectLst/>
              <a:latin typeface="Segoe UI" panose="020B0502040204020203" pitchFamily="34" charset="0"/>
            </a:endParaRPr>
          </a:p>
          <a:p>
            <a:pPr algn="l"/>
            <a:r>
              <a:rPr lang="en-US" sz="1800" b="0" i="0" dirty="0">
                <a:solidFill>
                  <a:srgbClr val="4C4C51"/>
                </a:solidFill>
                <a:effectLst/>
                <a:latin typeface="Segoe UI" panose="020B0502040204020203" pitchFamily="34" charset="0"/>
              </a:rPr>
              <a:t>Azure Synapse SQL Pools Compute Optimized delivers built-in adaptive caching that automatically caches data based on workload characteristics and query access patterns. </a:t>
            </a:r>
          </a:p>
          <a:p>
            <a:pPr algn="l"/>
            <a:endParaRPr lang="en-US" sz="1800" b="0" i="0" dirty="0">
              <a:solidFill>
                <a:srgbClr val="4C4C51"/>
              </a:solidFill>
              <a:effectLst/>
              <a:latin typeface="Segoe UI" panose="020B0502040204020203" pitchFamily="34" charset="0"/>
            </a:endParaRPr>
          </a:p>
          <a:p>
            <a:r>
              <a:rPr lang="en-US" sz="1800" b="0" i="0" dirty="0">
                <a:solidFill>
                  <a:srgbClr val="4C4C51"/>
                </a:solidFill>
                <a:effectLst/>
                <a:latin typeface="Segoe UI"/>
                <a:cs typeface="Segoe UI"/>
              </a:rPr>
              <a:t>Combining in-memory and disk-deployed caches, SQL </a:t>
            </a:r>
            <a:r>
              <a:rPr lang="en-US" sz="1800" dirty="0">
                <a:solidFill>
                  <a:srgbClr val="4C4C51"/>
                </a:solidFill>
                <a:latin typeface="Segoe UI"/>
                <a:cs typeface="Segoe UI"/>
              </a:rPr>
              <a:t>Pool </a:t>
            </a:r>
            <a:r>
              <a:rPr lang="en-US" sz="1800" b="0" i="0" dirty="0">
                <a:solidFill>
                  <a:srgbClr val="4C4C51"/>
                </a:solidFill>
                <a:effectLst/>
                <a:latin typeface="Segoe UI"/>
                <a:cs typeface="Segoe UI"/>
              </a:rPr>
              <a:t>automatically and transparently moves frequently accessed data across various caching tiers.</a:t>
            </a:r>
            <a:r>
              <a:rPr lang="en-US" sz="1800" dirty="0">
                <a:solidFill>
                  <a:srgbClr val="4C4C51"/>
                </a:solidFill>
                <a:latin typeface="Segoe UI"/>
                <a:cs typeface="Segoe UI"/>
              </a:rPr>
              <a:t> </a:t>
            </a:r>
            <a:endParaRPr lang="en-US" sz="1800" b="0" i="0" dirty="0">
              <a:solidFill>
                <a:srgbClr val="4C4C51"/>
              </a:solidFill>
              <a:effectLst/>
              <a:latin typeface="Segoe UI" panose="020B0502040204020203" pitchFamily="34" charset="0"/>
              <a:cs typeface="Segoe UI"/>
            </a:endParaRPr>
          </a:p>
          <a:p>
            <a:pPr algn="l"/>
            <a:endParaRPr lang="en-US" sz="1800" b="0" i="0" dirty="0">
              <a:solidFill>
                <a:srgbClr val="4C4C51"/>
              </a:solidFill>
              <a:effectLst/>
              <a:latin typeface="Segoe UI" panose="020B0502040204020203" pitchFamily="34" charset="0"/>
            </a:endParaRPr>
          </a:p>
          <a:p>
            <a:pPr algn="l"/>
            <a:r>
              <a:rPr lang="en-US" sz="1800" b="0" i="0" dirty="0">
                <a:solidFill>
                  <a:srgbClr val="4C4C51"/>
                </a:solidFill>
                <a:effectLst/>
                <a:latin typeface="Segoe UI" panose="020B0502040204020203" pitchFamily="34" charset="0"/>
              </a:rPr>
              <a:t>This caching strategy leads to faster data access and ultimately faster query performances. </a:t>
            </a:r>
          </a:p>
          <a:p>
            <a:endParaRPr lang="en-US" sz="1700" b="1" dirty="0">
              <a:latin typeface="Segoe UI Light" pitchFamily="34" charset="0"/>
            </a:endParaRPr>
          </a:p>
          <a:p>
            <a:endParaRPr lang="en-US" sz="1700" b="1" dirty="0">
              <a:latin typeface="Segoe UI Light" pitchFamily="34" charset="0"/>
            </a:endParaRPr>
          </a:p>
          <a:p>
            <a:r>
              <a:rPr lang="en-US" sz="1700" b="1" dirty="0">
                <a:latin typeface="Segoe UI Light" pitchFamily="34" charset="0"/>
              </a:rPr>
              <a:t>Non-Volatile Memory / Flash Memory hosting Cache and </a:t>
            </a:r>
            <a:r>
              <a:rPr lang="en-US" sz="1700" b="1" dirty="0" err="1">
                <a:latin typeface="Segoe UI Light" pitchFamily="34" charset="0"/>
              </a:rPr>
              <a:t>tempdb</a:t>
            </a:r>
            <a:endParaRPr lang="en-US" sz="1700" b="1" dirty="0">
              <a:latin typeface="Segoe UI Light" pitchFamily="34" charset="0"/>
            </a:endParaRPr>
          </a:p>
          <a:p>
            <a:r>
              <a:rPr lang="en-US" sz="1700" dirty="0">
                <a:latin typeface="Segoe UI Light" pitchFamily="34" charset="0"/>
              </a:rPr>
              <a:t>NVM Express reduces I/O overhead and brings various performance improvements in comparison to previous logical-device interfaces, including multiple, long command queues, and reduced latency.</a:t>
            </a:r>
          </a:p>
          <a:p>
            <a:endParaRPr lang="en-US" sz="1700" dirty="0">
              <a:latin typeface="Segoe UI Light" pitchFamily="34" charset="0"/>
            </a:endParaRPr>
          </a:p>
          <a:p>
            <a:r>
              <a:rPr lang="en-GB" dirty="0"/>
              <a:t>Continue explaining the different layers by being focus on the </a:t>
            </a:r>
            <a:r>
              <a:rPr lang="en-GB" dirty="0" err="1"/>
              <a:t>NVMe</a:t>
            </a:r>
            <a:r>
              <a:rPr lang="en-GB" dirty="0"/>
              <a:t> SSD containing the cache and the </a:t>
            </a:r>
            <a:r>
              <a:rPr lang="en-GB" dirty="0" err="1"/>
              <a:t>Tempdb</a:t>
            </a:r>
            <a:r>
              <a:rPr lang="en-GB" dirty="0"/>
              <a:t>, </a:t>
            </a:r>
          </a:p>
        </p:txBody>
      </p:sp>
      <p:sp>
        <p:nvSpPr>
          <p:cNvPr id="4" name="Header Placeholder 3"/>
          <p:cNvSpPr>
            <a:spLocks noGrp="1"/>
          </p:cNvSpPr>
          <p:nvPr>
            <p:ph type="hdr" sz="quarter" idx="10"/>
          </p:nvPr>
        </p:nvSpPr>
        <p:spPr/>
        <p:txBody>
          <a:bodyPr/>
          <a:lstStyle/>
          <a:p>
            <a:pPr defTabSz="176168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079404" defTabSz="1726478"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761689">
              <a:defRPr/>
            </a:pPr>
            <a:fld id="{38EEC551-8CDA-4EB6-89BB-2A86C9F091C8}" type="datetime8">
              <a:rPr lang="en-US">
                <a:solidFill>
                  <a:prstClr val="black"/>
                </a:solidFill>
                <a:latin typeface="Segoe UI" pitchFamily="34" charset="0"/>
              </a:rPr>
              <a:pPr defTabSz="1761689">
                <a:defRPr/>
              </a:pPr>
              <a:t>4/21/2022 12:55 PM</a:t>
            </a:fld>
            <a:endParaRPr lang="en-US">
              <a:solidFill>
                <a:prstClr val="black"/>
              </a:solidFill>
              <a:latin typeface="Segoe UI" pitchFamily="34" charset="0"/>
            </a:endParaRPr>
          </a:p>
        </p:txBody>
      </p:sp>
    </p:spTree>
    <p:extLst>
      <p:ext uri="{BB962C8B-B14F-4D97-AF65-F5344CB8AC3E}">
        <p14:creationId xmlns:p14="http://schemas.microsoft.com/office/powerpoint/2010/main" val="29545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2: 	</a:t>
            </a:r>
            <a:r>
              <a:rPr lang="en-US" sz="1800" dirty="0">
                <a:effectLst/>
                <a:latin typeface="Calibri" panose="020F0502020204030204" pitchFamily="34" charset="0"/>
              </a:rPr>
              <a:t>Performance improvements to expect when scaling</a:t>
            </a:r>
          </a:p>
          <a:p>
            <a:r>
              <a:rPr lang="en-US" sz="1800" dirty="0">
                <a:effectLst/>
                <a:latin typeface="Calibri" panose="020F0502020204030204" pitchFamily="34" charset="0"/>
              </a:rPr>
              <a:t>	Different types of queries improve differently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3:	How can </a:t>
            </a:r>
            <a:r>
              <a:rPr lang="en-US" sz="1200" dirty="0">
                <a:effectLst/>
                <a:latin typeface="Calibri" panose="020F0502020204030204" pitchFamily="34" charset="0"/>
              </a:rPr>
              <a:t>pause/resume be affected in duration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4:	How replicated tables are affected during scaling</a:t>
            </a:r>
            <a:endParaRPr lang="en-US" sz="1200" dirty="0">
              <a:effectLst/>
              <a:latin typeface="Calibri" panose="020F0502020204030204" pitchFamily="34" charset="0"/>
            </a:endParaRPr>
          </a:p>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3893270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Memory – consumed by workload; fastest response time – 70 nanoseconds; 300GB+ per node; </a:t>
            </a:r>
          </a:p>
          <a:p>
            <a:endParaRPr lang="en-GB" dirty="0"/>
          </a:p>
          <a:p>
            <a:r>
              <a:rPr lang="en-GB" dirty="0"/>
              <a:t>Between the fastest and slowest storage layers we have the adaptive cache - </a:t>
            </a:r>
          </a:p>
          <a:p>
            <a:endParaRPr lang="en-GB" dirty="0"/>
          </a:p>
          <a:p>
            <a:r>
              <a:rPr lang="en-GB" dirty="0"/>
              <a:t>Adaptive Cache – 1.5TB per node; faster than remote storage – 20 microsecond response time;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Remote storage – the slowest storage; 100 millisecond response time; typically for data that is not frequently accessed. Unlimited storage.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4/21/2022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144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adaptive cache miss cold scan</a:t>
            </a:r>
          </a:p>
          <a:p>
            <a:r>
              <a:rPr lang="en-US" sz="900" b="0" i="0" kern="1200" dirty="0">
                <a:solidFill>
                  <a:schemeClr val="tx1"/>
                </a:solidFill>
                <a:effectLst/>
                <a:latin typeface="Segoe UI Light" pitchFamily="34" charset="0"/>
                <a:ea typeface="+mn-ea"/>
                <a:cs typeface="+mn-cs"/>
              </a:rPr>
              <a:t>we have a simple select with a sum operation</a:t>
            </a:r>
          </a:p>
          <a:p>
            <a:r>
              <a:rPr lang="en-US" sz="900" b="0" i="0" kern="1200" dirty="0">
                <a:solidFill>
                  <a:schemeClr val="tx1"/>
                </a:solidFill>
                <a:effectLst/>
                <a:latin typeface="Segoe UI Light" pitchFamily="34" charset="0"/>
                <a:ea typeface="+mn-ea"/>
                <a:cs typeface="+mn-cs"/>
              </a:rPr>
              <a:t>is the query in the adaptive cache?</a:t>
            </a:r>
          </a:p>
          <a:p>
            <a:r>
              <a:rPr lang="en-US" sz="900" b="0" i="0" kern="1200" dirty="0">
                <a:solidFill>
                  <a:schemeClr val="tx1"/>
                </a:solidFill>
                <a:effectLst/>
                <a:latin typeface="Segoe UI Light" pitchFamily="34" charset="0"/>
                <a:ea typeface="+mn-ea"/>
                <a:cs typeface="+mn-cs"/>
              </a:rPr>
              <a:t>not currently in the adaptive cache; this time we have to read from remote storage</a:t>
            </a:r>
          </a:p>
          <a:p>
            <a:r>
              <a:rPr lang="en-US" sz="900" b="0" i="0" kern="1200" dirty="0">
                <a:solidFill>
                  <a:schemeClr val="tx1"/>
                </a:solidFill>
                <a:effectLst/>
                <a:latin typeface="Segoe UI Light" pitchFamily="34" charset="0"/>
                <a:ea typeface="+mn-ea"/>
                <a:cs typeface="+mn-cs"/>
              </a:rPr>
              <a:t>query result added to adaptive cache </a:t>
            </a:r>
          </a:p>
          <a:p>
            <a:r>
              <a:rPr lang="en-US" sz="900" b="0" i="0" kern="1200" dirty="0">
                <a:solidFill>
                  <a:schemeClr val="tx1"/>
                </a:solidFill>
                <a:effectLst/>
                <a:latin typeface="Segoe UI Light" pitchFamily="34" charset="0"/>
                <a:ea typeface="+mn-ea"/>
                <a:cs typeface="+mn-cs"/>
              </a:rPr>
              <a:t>result returned to the </a:t>
            </a:r>
            <a:r>
              <a:rPr lang="en-US" sz="900" b="0" i="0" kern="1200" dirty="0" err="1">
                <a:solidFill>
                  <a:schemeClr val="tx1"/>
                </a:solidFill>
                <a:effectLst/>
                <a:latin typeface="Segoe UI Light" pitchFamily="34" charset="0"/>
                <a:ea typeface="+mn-ea"/>
                <a:cs typeface="+mn-cs"/>
              </a:rPr>
              <a:t>sql</a:t>
            </a:r>
            <a:r>
              <a:rPr lang="en-US" sz="900" b="0" i="0" kern="1200" dirty="0">
                <a:solidFill>
                  <a:schemeClr val="tx1"/>
                </a:solidFill>
                <a:effectLst/>
                <a:latin typeface="Segoe UI Light" pitchFamily="34" charset="0"/>
                <a:ea typeface="+mn-ea"/>
                <a:cs typeface="+mn-cs"/>
              </a:rPr>
              <a:t> pool memory</a:t>
            </a:r>
          </a:p>
          <a:p>
            <a:r>
              <a:rPr lang="en-US" sz="900" b="0" i="0" kern="1200" dirty="0">
                <a:solidFill>
                  <a:schemeClr val="tx1"/>
                </a:solidFill>
                <a:effectLst/>
                <a:latin typeface="Segoe UI Light" pitchFamily="34" charset="0"/>
                <a:ea typeface="+mn-ea"/>
                <a:cs typeface="+mn-cs"/>
              </a:rPr>
              <a:t>query result returned to the end user</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adaptive cache hit hot scan</a:t>
            </a:r>
          </a:p>
          <a:p>
            <a:r>
              <a:rPr lang="en-US" sz="900" b="0" i="0" kern="1200" dirty="0">
                <a:solidFill>
                  <a:schemeClr val="tx1"/>
                </a:solidFill>
                <a:effectLst/>
                <a:latin typeface="Segoe UI Light" pitchFamily="34" charset="0"/>
                <a:ea typeface="+mn-ea"/>
                <a:cs typeface="+mn-cs"/>
              </a:rPr>
              <a:t>we have a simple select with a sum operation - same query from before</a:t>
            </a:r>
          </a:p>
          <a:p>
            <a:r>
              <a:rPr lang="en-US" sz="900" b="0" i="0" kern="1200" dirty="0">
                <a:solidFill>
                  <a:schemeClr val="tx1"/>
                </a:solidFill>
                <a:effectLst/>
                <a:latin typeface="Segoe UI Light" pitchFamily="34" charset="0"/>
                <a:ea typeface="+mn-ea"/>
                <a:cs typeface="+mn-cs"/>
              </a:rPr>
              <a:t>result returned from memory</a:t>
            </a:r>
            <a:endParaRPr lang="en-GB"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4/21/2022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3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clearing the adaptive cache</a:t>
            </a:r>
          </a:p>
          <a:p>
            <a:r>
              <a:rPr lang="en-US" sz="900" b="0" i="0" kern="1200" dirty="0">
                <a:solidFill>
                  <a:schemeClr val="tx1"/>
                </a:solidFill>
                <a:effectLst/>
                <a:latin typeface="Segoe UI Light" pitchFamily="34" charset="0"/>
                <a:ea typeface="+mn-ea"/>
                <a:cs typeface="+mn-cs"/>
              </a:rPr>
              <a:t>memory is cleared out, but adaptive cache remains</a:t>
            </a:r>
          </a:p>
          <a:p>
            <a:r>
              <a:rPr lang="en-US" sz="900" b="0" i="0" kern="1200" dirty="0">
                <a:solidFill>
                  <a:schemeClr val="tx1"/>
                </a:solidFill>
                <a:effectLst/>
                <a:latin typeface="Segoe UI Light" pitchFamily="34" charset="0"/>
                <a:ea typeface="+mn-ea"/>
                <a:cs typeface="+mn-cs"/>
              </a:rPr>
              <a:t>cost info is updated</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clearing the adaptive cache - pausing/scaling</a:t>
            </a:r>
          </a:p>
          <a:p>
            <a:r>
              <a:rPr lang="en-US" sz="900" b="0" i="0" kern="1200" dirty="0">
                <a:solidFill>
                  <a:schemeClr val="tx1"/>
                </a:solidFill>
                <a:effectLst/>
                <a:latin typeface="Segoe UI Light" pitchFamily="34" charset="0"/>
                <a:ea typeface="+mn-ea"/>
                <a:cs typeface="+mn-cs"/>
              </a:rPr>
              <a:t>adaptive cache is cleared</a:t>
            </a:r>
          </a:p>
          <a:p>
            <a:r>
              <a:rPr lang="en-US" sz="900" b="0" i="0" kern="1200" dirty="0">
                <a:solidFill>
                  <a:schemeClr val="tx1"/>
                </a:solidFill>
                <a:effectLst/>
                <a:latin typeface="Segoe UI Light" pitchFamily="34" charset="0"/>
                <a:ea typeface="+mn-ea"/>
                <a:cs typeface="+mn-cs"/>
              </a:rPr>
              <a:t>cost info is updated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4/21/2022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85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adaptive cache miss - full cache, cold scan</a:t>
            </a:r>
          </a:p>
          <a:p>
            <a:r>
              <a:rPr lang="en-US" sz="900" b="1" i="0" kern="1200" dirty="0">
                <a:solidFill>
                  <a:schemeClr val="tx1"/>
                </a:solidFill>
                <a:effectLst/>
                <a:latin typeface="Segoe UI Light" pitchFamily="34" charset="0"/>
                <a:ea typeface="+mn-ea"/>
                <a:cs typeface="+mn-cs"/>
              </a:rPr>
              <a:t>we have a simple select with a sum operation - same query from before</a:t>
            </a:r>
          </a:p>
          <a:p>
            <a:r>
              <a:rPr lang="en-US" sz="900" b="1" i="0" kern="1200" dirty="0">
                <a:solidFill>
                  <a:schemeClr val="tx1"/>
                </a:solidFill>
                <a:effectLst/>
                <a:latin typeface="Segoe UI Light" pitchFamily="34" charset="0"/>
                <a:ea typeface="+mn-ea"/>
                <a:cs typeface="+mn-cs"/>
              </a:rPr>
              <a:t>is the query in memory? no</a:t>
            </a:r>
          </a:p>
          <a:p>
            <a:r>
              <a:rPr lang="en-US" sz="900" b="1" i="0" kern="1200" dirty="0">
                <a:solidFill>
                  <a:schemeClr val="tx1"/>
                </a:solidFill>
                <a:effectLst/>
                <a:latin typeface="Segoe UI Light" pitchFamily="34" charset="0"/>
                <a:ea typeface="+mn-ea"/>
                <a:cs typeface="+mn-cs"/>
              </a:rPr>
              <a:t>is the query in adaptive cache? no</a:t>
            </a:r>
          </a:p>
          <a:p>
            <a:r>
              <a:rPr lang="en-US" sz="900" b="1" i="0" kern="1200" dirty="0">
                <a:solidFill>
                  <a:schemeClr val="tx1"/>
                </a:solidFill>
                <a:effectLst/>
                <a:latin typeface="Segoe UI Light" pitchFamily="34" charset="0"/>
                <a:ea typeface="+mn-ea"/>
                <a:cs typeface="+mn-cs"/>
              </a:rPr>
              <a:t>we have to do a remote read - older query is dropped from the adaptive cache to make room for our current query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4/21/2022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521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ELT – extract, load, transform; with synapse, leverage the MPP environment to perform the </a:t>
            </a:r>
            <a:r>
              <a:rPr lang="en-US" dirty="0" err="1"/>
              <a:t>transfomations</a:t>
            </a:r>
            <a:r>
              <a:rPr lang="en-US" dirty="0"/>
              <a:t>. </a:t>
            </a:r>
          </a:p>
          <a:p>
            <a:endParaRPr lang="en-US" dirty="0"/>
          </a:p>
          <a:p>
            <a:r>
              <a:rPr lang="en-US" dirty="0"/>
              <a:t>Load data to a heap; once the data is loaded, it can then be </a:t>
            </a:r>
            <a:r>
              <a:rPr lang="en-US" dirty="0" err="1"/>
              <a:t>CTAS’d</a:t>
            </a:r>
            <a:r>
              <a:rPr lang="en-US" dirty="0"/>
              <a:t> into hash distributed or replicated tables</a:t>
            </a:r>
          </a:p>
          <a:p>
            <a:endParaRPr lang="en-US" dirty="0"/>
          </a:p>
          <a:p>
            <a:r>
              <a:rPr lang="en-US" dirty="0"/>
              <a:t>Loading data to CCI tables requires a larger resource class for optimal CCI compression and to avoid the consequences of poorly formed segments that result from loading data with memory pressure.</a:t>
            </a:r>
          </a:p>
        </p:txBody>
      </p:sp>
      <p:sp>
        <p:nvSpPr>
          <p:cNvPr id="4" name="Slide Number Placeholder 3"/>
          <p:cNvSpPr>
            <a:spLocks noGrp="1"/>
          </p:cNvSpPr>
          <p:nvPr>
            <p:ph type="sldNum" sz="quarter" idx="5"/>
          </p:nvPr>
        </p:nvSpPr>
        <p:spPr/>
        <p:txBody>
          <a:bodyPr/>
          <a:lstStyle/>
          <a:p>
            <a:fld id="{40405CA6-A7A9-4E0F-8672-28CF28CC7700}" type="slidenum">
              <a:rPr lang="en-US" smtClean="0"/>
              <a:t>37</a:t>
            </a:fld>
            <a:endParaRPr lang="en-US"/>
          </a:p>
        </p:txBody>
      </p:sp>
    </p:spTree>
    <p:extLst>
      <p:ext uri="{BB962C8B-B14F-4D97-AF65-F5344CB8AC3E}">
        <p14:creationId xmlns:p14="http://schemas.microsoft.com/office/powerpoint/2010/main" val="424456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 Data</a:t>
            </a:r>
          </a:p>
          <a:p>
            <a:r>
              <a:rPr lang="en-US" dirty="0"/>
              <a:t>We have data we have loaded into external files</a:t>
            </a:r>
          </a:p>
          <a:p>
            <a:r>
              <a:rPr lang="en-US" dirty="0"/>
              <a:t>How can we load this data into the </a:t>
            </a:r>
            <a:r>
              <a:rPr lang="en-US" dirty="0" err="1"/>
              <a:t>sql</a:t>
            </a:r>
            <a:r>
              <a:rPr lang="en-US" dirty="0"/>
              <a:t> pool?</a:t>
            </a:r>
          </a:p>
          <a:p>
            <a:r>
              <a:rPr lang="en-US" dirty="0"/>
              <a:t>1. create CCI, round robin table - data loaded to remote storage</a:t>
            </a:r>
          </a:p>
          <a:p>
            <a:r>
              <a:rPr lang="en-US" dirty="0"/>
              <a:t>2. we can query the table - adaptive cache, memory</a:t>
            </a:r>
          </a:p>
          <a:p>
            <a:r>
              <a:rPr lang="en-US" dirty="0"/>
              <a:t>3. heap, round robin table - not using CCI; </a:t>
            </a:r>
          </a:p>
          <a:p>
            <a:r>
              <a:rPr lang="en-US" dirty="0"/>
              <a:t>4. query the heap - uses the buffer pool memory, not the </a:t>
            </a:r>
            <a:r>
              <a:rPr lang="en-US" dirty="0" err="1"/>
              <a:t>columnstore</a:t>
            </a:r>
            <a:r>
              <a:rPr lang="en-US" dirty="0"/>
              <a:t> object pool or adaptive cache</a:t>
            </a:r>
          </a:p>
          <a:p>
            <a:r>
              <a:rPr lang="en-US" dirty="0"/>
              <a:t>5. heap, round robin temp table - not using CCI; </a:t>
            </a:r>
          </a:p>
          <a:p>
            <a:r>
              <a:rPr lang="en-US" dirty="0"/>
              <a:t>6. query the temp table - uses the buffer pool memory, not the </a:t>
            </a:r>
            <a:r>
              <a:rPr lang="en-US" dirty="0" err="1"/>
              <a:t>columnstore</a:t>
            </a:r>
            <a:r>
              <a:rPr lang="en-US" dirty="0"/>
              <a:t> object pool or adaptive cache</a:t>
            </a:r>
          </a:p>
          <a:p>
            <a:endParaRPr lang="en-US"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4/21/2022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709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Based on query performance and needs, scaling your </a:t>
            </a:r>
            <a:r>
              <a:rPr lang="en-US" dirty="0" err="1"/>
              <a:t>sql</a:t>
            </a:r>
            <a:r>
              <a:rPr lang="en-US" dirty="0"/>
              <a:t> pool DWU includes increases to memory, </a:t>
            </a:r>
            <a:r>
              <a:rPr lang="en-US" dirty="0" err="1"/>
              <a:t>tempdb</a:t>
            </a:r>
            <a:r>
              <a:rPr lang="en-US" dirty="0"/>
              <a:t> space and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Modest increases until DWU3000c – after 3000, increases in memory and </a:t>
            </a:r>
            <a:r>
              <a:rPr lang="en-US" dirty="0" err="1"/>
              <a:t>tempdb</a:t>
            </a:r>
            <a:r>
              <a:rPr lang="en-US" dirty="0"/>
              <a:t> are more substantial.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Increases between DWU -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1000 – 1500 – mem doubles; 1TB </a:t>
            </a:r>
            <a:r>
              <a:rPr lang="en-US" dirty="0" err="1"/>
              <a:t>tempdb</a:t>
            </a:r>
            <a:r>
              <a:rPr lang="en-US" dirty="0"/>
              <a:t>; 1.5TB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1500 – 2000 – 360GB mem; 2TB </a:t>
            </a:r>
            <a:r>
              <a:rPr lang="en-US" dirty="0" err="1"/>
              <a:t>tempdb</a:t>
            </a:r>
            <a:r>
              <a:rPr lang="en-US" dirty="0"/>
              <a:t>; 1.5TB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2000 – 2500 – 360GB mem; 2TB </a:t>
            </a:r>
            <a:r>
              <a:rPr lang="en-US" dirty="0" err="1"/>
              <a:t>tempdb</a:t>
            </a:r>
            <a:r>
              <a:rPr lang="en-US" dirty="0"/>
              <a:t>; 1.5TB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2500 – 3000 – 360GB mem; 2TB </a:t>
            </a:r>
            <a:r>
              <a:rPr lang="en-US" dirty="0" err="1"/>
              <a:t>tempdb</a:t>
            </a:r>
            <a:r>
              <a:rPr lang="en-US" dirty="0"/>
              <a:t>; 1.5TB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3000 – 5000 – 1440 mem; 6TB </a:t>
            </a:r>
            <a:r>
              <a:rPr lang="en-US" b="1" dirty="0" err="1"/>
              <a:t>tempdb</a:t>
            </a:r>
            <a:r>
              <a:rPr lang="en-US" b="1" dirty="0"/>
              <a:t>; 6TB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5000 – 6000 – 720 mem; 4TB </a:t>
            </a:r>
            <a:r>
              <a:rPr lang="en-US" dirty="0" err="1"/>
              <a:t>tempdb</a:t>
            </a:r>
            <a:r>
              <a:rPr lang="en-US" dirty="0"/>
              <a:t>; 3TB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6000 – 7500 – 1080 mem; 5TB </a:t>
            </a:r>
            <a:r>
              <a:rPr lang="en-US" dirty="0" err="1"/>
              <a:t>tempdb</a:t>
            </a:r>
            <a:r>
              <a:rPr lang="en-US" dirty="0"/>
              <a:t>; 4.5TB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7500 – 10000 – 1800 mem; 9TB </a:t>
            </a:r>
            <a:r>
              <a:rPr lang="en-US" dirty="0" err="1"/>
              <a:t>tempdb</a:t>
            </a:r>
            <a:r>
              <a:rPr lang="en-US" dirty="0"/>
              <a:t>; 7.5TB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10000 – 15000 – 3600 mem; 18TB </a:t>
            </a:r>
            <a:r>
              <a:rPr lang="en-US" dirty="0" err="1"/>
              <a:t>tempdb</a:t>
            </a:r>
            <a:r>
              <a:rPr lang="en-US" dirty="0"/>
              <a:t>; 15TB cache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15000 – 30000 – 10800 mem; 54TB </a:t>
            </a:r>
            <a:r>
              <a:rPr lang="en-US" b="1" dirty="0" err="1"/>
              <a:t>tempdb</a:t>
            </a:r>
            <a:r>
              <a:rPr lang="en-US" b="1" dirty="0"/>
              <a:t>; 45TB cache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4/21/2022 12:55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25836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Load data into blob storage; CTAS data from external files to heap tables; CTAS data from heap table into distributed table.</a:t>
            </a:r>
          </a:p>
          <a:p>
            <a:pPr marL="0" indent="0">
              <a:buNone/>
            </a:pPr>
            <a:endParaRPr lang="en-US" dirty="0"/>
          </a:p>
          <a:p>
            <a:pPr marL="0" indent="0">
              <a:buNone/>
            </a:pPr>
            <a:r>
              <a:rPr lang="en-US" dirty="0"/>
              <a:t>2. Partition switching</a:t>
            </a:r>
          </a:p>
          <a:p>
            <a:pPr algn="l">
              <a:buFont typeface="Arial" panose="020B0604020202020204" pitchFamily="34" charset="0"/>
              <a:buNone/>
            </a:pPr>
            <a:endParaRPr lang="en-US" dirty="0"/>
          </a:p>
          <a:p>
            <a:pPr algn="l">
              <a:buFont typeface="Arial" panose="020B0604020202020204" pitchFamily="34" charset="0"/>
              <a:buNone/>
            </a:pPr>
            <a:r>
              <a:rPr lang="en-US" dirty="0"/>
              <a:t>3. </a:t>
            </a:r>
            <a:r>
              <a:rPr lang="en-US" b="0" i="0" dirty="0">
                <a:solidFill>
                  <a:srgbClr val="171717"/>
                </a:solidFill>
                <a:effectLst/>
                <a:latin typeface="Segoe UI" panose="020B0502040204020203" pitchFamily="34" charset="0"/>
              </a:rPr>
              <a:t>Queries using non-deterministic functions such as </a:t>
            </a:r>
            <a:r>
              <a:rPr lang="en-US" b="0" i="0" dirty="0" err="1">
                <a:solidFill>
                  <a:srgbClr val="171717"/>
                </a:solidFill>
                <a:effectLst/>
                <a:latin typeface="Segoe UI" panose="020B0502040204020203" pitchFamily="34" charset="0"/>
              </a:rPr>
              <a:t>DateTime.Now</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using user defined functions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using tables with row level security or column level security enabled</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returning data with row size larger than 64KB</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returning large data in size (&gt;10GB)</a:t>
            </a:r>
          </a:p>
          <a:p>
            <a:pPr marL="0" indent="0">
              <a:buNone/>
            </a:pPr>
            <a:endParaRPr lang="en-US" dirty="0"/>
          </a:p>
          <a:p>
            <a:pPr marL="0" indent="0">
              <a:buNone/>
            </a:pPr>
            <a:r>
              <a:rPr lang="en-US" dirty="0"/>
              <a:t>4. 2GB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01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41</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4/21/2022</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93482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6</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0" i="0" dirty="0">
                <a:solidFill>
                  <a:srgbClr val="171717"/>
                </a:solidFill>
                <a:effectLst/>
                <a:latin typeface="Segoe UI" panose="020B0502040204020203" pitchFamily="34" charset="0"/>
              </a:rPr>
              <a:t>When result set caching is enabled, Synapse SQL automatically caches query results in the user database for repetitive use.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allows subsequent query executions to get results directly from the persisted cache so </a:t>
            </a:r>
            <a:r>
              <a:rPr lang="en-US" b="0" i="0" dirty="0" err="1">
                <a:solidFill>
                  <a:srgbClr val="171717"/>
                </a:solidFill>
                <a:effectLst/>
                <a:latin typeface="Segoe UI" panose="020B0502040204020203" pitchFamily="34" charset="0"/>
              </a:rPr>
              <a:t>recomputation</a:t>
            </a:r>
            <a:r>
              <a:rPr lang="en-US" b="0" i="0" dirty="0">
                <a:solidFill>
                  <a:srgbClr val="171717"/>
                </a:solidFill>
                <a:effectLst/>
                <a:latin typeface="Segoe UI" panose="020B0502040204020203" pitchFamily="34" charset="0"/>
              </a:rPr>
              <a:t> is not needed.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Result set caching improves query performance and reduces compute resource usage. </a:t>
            </a:r>
          </a:p>
          <a:p>
            <a:pPr algn="l"/>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a:cs typeface="Segoe UI"/>
              </a:rPr>
              <a:t>In addition, queries </a:t>
            </a:r>
            <a:r>
              <a:rPr lang="en-US" dirty="0">
                <a:solidFill>
                  <a:srgbClr val="171717"/>
                </a:solidFill>
                <a:latin typeface="Segoe UI"/>
                <a:cs typeface="Segoe UI"/>
              </a:rPr>
              <a:t>returning cached </a:t>
            </a:r>
            <a:r>
              <a:rPr lang="en-US" b="0" i="0" dirty="0">
                <a:solidFill>
                  <a:srgbClr val="171717"/>
                </a:solidFill>
                <a:effectLst/>
                <a:latin typeface="Segoe UI"/>
                <a:cs typeface="Segoe UI"/>
              </a:rPr>
              <a:t>results set do not use any concurrency slots and thus do not count against existing concurrency limits.</a:t>
            </a:r>
            <a:r>
              <a:rPr lang="en-US" dirty="0">
                <a:solidFill>
                  <a:srgbClr val="171717"/>
                </a:solidFill>
                <a:latin typeface="Segoe UI"/>
                <a:cs typeface="Segoe UI"/>
              </a:rPr>
              <a:t> </a:t>
            </a:r>
            <a:endParaRPr lang="en-US" b="0" i="0" dirty="0">
              <a:solidFill>
                <a:srgbClr val="171717"/>
              </a:solidFill>
              <a:effectLst/>
              <a:latin typeface="Segoe UI" panose="020B0502040204020203" pitchFamily="34" charset="0"/>
              <a:cs typeface="Segoe UI"/>
            </a:endParaRPr>
          </a:p>
          <a:p>
            <a:pPr algn="l"/>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a:cs typeface="Segoe UI"/>
              </a:rPr>
              <a:t>For security, users can only access the cached results if they have the same data access permissions as the users creating the cached results.</a:t>
            </a:r>
            <a:endParaRPr lang="en-US" dirty="0">
              <a:solidFill>
                <a:srgbClr val="171717"/>
              </a:solidFill>
              <a:latin typeface="Segoe UI"/>
              <a:cs typeface="Segoe UI"/>
            </a:endParaRPr>
          </a:p>
          <a:p>
            <a:endParaRPr lang="en-US" dirty="0">
              <a:cs typeface="+mn-lt"/>
            </a:endParaRPr>
          </a:p>
          <a:p>
            <a:r>
              <a:rPr lang="en-US" dirty="0">
                <a:cs typeface="+mn-lt"/>
              </a:rPr>
              <a:t>HOWEVER – subsequent queries must be an exact match, a change in any query parameter(s) will incur a cache miss</a:t>
            </a:r>
            <a:br>
              <a:rPr lang="en-US" dirty="0">
                <a:cs typeface="+mn-lt"/>
              </a:rPr>
            </a:br>
            <a:endParaRPr lang="en-US" b="0" i="0">
              <a:solidFill>
                <a:srgbClr val="171717"/>
              </a:solidFill>
              <a:effectLst/>
              <a:latin typeface="Segoe UI" panose="020B0502040204020203" pitchFamily="34" charset="0"/>
              <a:cs typeface="Segoe UI"/>
            </a:endParaRPr>
          </a:p>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Rectangular Callout 8"/>
          <p:cNvSpPr/>
          <p:nvPr/>
        </p:nvSpPr>
        <p:spPr>
          <a:xfrm>
            <a:off x="6409975" y="4724400"/>
            <a:ext cx="2276826" cy="1066800"/>
          </a:xfrm>
          <a:prstGeom prst="wedgeRectCallout">
            <a:avLst>
              <a:gd name="adj1" fmla="val -75068"/>
              <a:gd name="adj2" fmla="val 222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Should this be Mbps? Also, spell out at first instance. Similarly, check if in the last sentence in this para, if it should be Gbps</a:t>
            </a:r>
          </a:p>
        </p:txBody>
      </p:sp>
      <p:sp>
        <p:nvSpPr>
          <p:cNvPr id="10" name="Slide Number Placeholder 9"/>
          <p:cNvSpPr>
            <a:spLocks noGrp="1"/>
          </p:cNvSpPr>
          <p:nvPr>
            <p:ph type="sldNum" sz="quarter" idx="10"/>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33734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8</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What's not cached</a:t>
            </a:r>
          </a:p>
          <a:p>
            <a:pPr algn="l"/>
            <a:r>
              <a:rPr lang="en-US" b="0" i="0" dirty="0">
                <a:solidFill>
                  <a:srgbClr val="171717"/>
                </a:solidFill>
                <a:effectLst/>
                <a:latin typeface="Segoe UI" panose="020B0502040204020203" pitchFamily="34" charset="0"/>
              </a:rPr>
              <a:t>Once result set caching is turned ON for a database, results are cached for all queries until the cache is full, except for these queries: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using non-deterministic functions such as </a:t>
            </a:r>
            <a:r>
              <a:rPr lang="en-US" b="0" i="0" dirty="0" err="1">
                <a:solidFill>
                  <a:srgbClr val="171717"/>
                </a:solidFill>
                <a:effectLst/>
                <a:latin typeface="Segoe UI" panose="020B0502040204020203" pitchFamily="34" charset="0"/>
              </a:rPr>
              <a:t>DateTime.Now</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using user defined functions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using tables with row level security or column level security enabled</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returning data with row size larger than 64KB</a:t>
            </a:r>
          </a:p>
          <a:p>
            <a:pPr algn="l">
              <a:buFont typeface="Arial" panose="020B0604020202020204" pitchFamily="34" charset="0"/>
              <a:buChar char="•"/>
            </a:pPr>
            <a:r>
              <a:rPr lang="en-US" b="0" i="0" dirty="0">
                <a:solidFill>
                  <a:srgbClr val="171717"/>
                </a:solidFill>
                <a:effectLst/>
                <a:latin typeface="Segoe UI" panose="020B0502040204020203" pitchFamily="34" charset="0"/>
              </a:rPr>
              <a:t>Queries returning large data in size (&gt;10GB)</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operations to create result set cache and retrieve data from the cache happen on the control node of a Synapse SQL pool instance. When result set caching is turned ON, running queries that return large result set (for example, &gt;1GB) can cause high throttling on the control node and slow down the overall query response on the instance. Those queries are commonly used during data exploration or ETL operations. To avoid stressing the control node and cause performance issue, users should turn OFF result set caching on the database before running those types of queries.</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9</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pPr algn="l"/>
            <a:r>
              <a:rPr lang="en-US" b="1" i="0" dirty="0">
                <a:solidFill>
                  <a:srgbClr val="171717"/>
                </a:solidFill>
                <a:effectLst/>
                <a:latin typeface="Segoe UI" panose="020B0502040204020203" pitchFamily="34" charset="0"/>
              </a:rPr>
              <a:t>When cached results are used</a:t>
            </a:r>
          </a:p>
          <a:p>
            <a:pPr algn="l"/>
            <a:r>
              <a:rPr lang="en-US" b="0" i="0" dirty="0">
                <a:solidFill>
                  <a:srgbClr val="171717"/>
                </a:solidFill>
                <a:effectLst/>
                <a:latin typeface="Segoe UI" panose="020B0502040204020203" pitchFamily="34" charset="0"/>
              </a:rPr>
              <a:t>Cached result set is reused for a query if all of the following requirements are all met:</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user who's running the query has access to all the tables referenced in the query.</a:t>
            </a:r>
          </a:p>
          <a:p>
            <a:pPr algn="l">
              <a:buFont typeface="Arial" panose="020B0604020202020204" pitchFamily="34" charset="0"/>
              <a:buChar char="•"/>
            </a:pPr>
            <a:r>
              <a:rPr lang="en-US" b="0" i="0" dirty="0">
                <a:solidFill>
                  <a:srgbClr val="171717"/>
                </a:solidFill>
                <a:effectLst/>
                <a:latin typeface="Segoe UI" panose="020B0502040204020203" pitchFamily="34" charset="0"/>
              </a:rPr>
              <a:t>There is an exact match between the new query and the previous query that generated the result set cache.</a:t>
            </a:r>
          </a:p>
          <a:p>
            <a:pPr algn="l">
              <a:buFont typeface="Arial" panose="020B0604020202020204" pitchFamily="34" charset="0"/>
              <a:buChar char="•"/>
            </a:pPr>
            <a:r>
              <a:rPr lang="en-US" b="0" i="0" dirty="0">
                <a:solidFill>
                  <a:srgbClr val="171717"/>
                </a:solidFill>
                <a:effectLst/>
                <a:latin typeface="Segoe UI" panose="020B0502040204020203" pitchFamily="34" charset="0"/>
              </a:rPr>
              <a:t>There is no data or schema changes in the tables where the cached result set was generated from.</a:t>
            </a:r>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5476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10</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4/21/2022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r>
              <a:rPr lang="en-US" b="0" i="0" dirty="0">
                <a:solidFill>
                  <a:srgbClr val="171717"/>
                </a:solidFill>
                <a:effectLst/>
                <a:latin typeface="Segoe UI" panose="020B0502040204020203" pitchFamily="34" charset="0"/>
              </a:rPr>
              <a:t>Run this query for the time taken by result set caching operations for a query.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Here is an example output for a query executed with result set caching enabled.</a:t>
            </a:r>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4943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3545345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079772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904530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7067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0219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3167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92541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30267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2507802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6273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69239" y="1337653"/>
            <a:ext cx="11653523" cy="179621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127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39163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572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7876303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79747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32608"/>
          </a:xfrm>
        </p:spPr>
        <p:txBody>
          <a:bodyPr/>
          <a:lstStyle>
            <a:lvl1pPr marL="0" indent="0">
              <a:buNone/>
              <a:defRPr sz="3600">
                <a:gradFill>
                  <a:gsLst>
                    <a:gs pos="1250">
                      <a:schemeClr val="tx1"/>
                    </a:gs>
                    <a:gs pos="99000">
                      <a:schemeClr val="tx1"/>
                    </a:gs>
                  </a:gsLst>
                  <a:lin ang="5400000" scaled="0"/>
                </a:gradFill>
              </a:defRPr>
            </a:lvl1pPr>
            <a:lvl2pPr marL="0" indent="0">
              <a:spcBef>
                <a:spcPts val="300"/>
              </a:spcBef>
              <a:spcAft>
                <a:spcPts val="600"/>
              </a:spcAft>
              <a:buFontTx/>
              <a:buNone/>
              <a:defRPr sz="2000"/>
            </a:lvl2pPr>
            <a:lvl3pPr marL="224054" indent="0">
              <a:spcBef>
                <a:spcPts val="300"/>
              </a:spcBef>
              <a:spcAft>
                <a:spcPts val="600"/>
              </a:spcAft>
              <a:buNone/>
              <a:defRPr sz="1800"/>
            </a:lvl3pPr>
            <a:lvl4pPr marL="448107" indent="0">
              <a:spcBef>
                <a:spcPts val="300"/>
              </a:spcBef>
              <a:spcAft>
                <a:spcPts val="600"/>
              </a:spcAft>
              <a:buNone/>
              <a:defRPr sz="1400">
                <a:latin typeface="Segoe UI" panose="020B0502040204020203" pitchFamily="34" charset="0"/>
                <a:cs typeface="Segoe UI" panose="020B0502040204020203" pitchFamily="34" charset="0"/>
              </a:defRPr>
            </a:lvl4pPr>
            <a:lvl5pPr marL="672161" indent="0">
              <a:spcBef>
                <a:spcPts val="300"/>
              </a:spcBef>
              <a:spcAft>
                <a:spcPts val="6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2760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lvl1pPr>
            <a:lvl2pPr marL="28009" indent="0">
              <a:buNone/>
              <a:defRPr sz="1961"/>
            </a:lvl2pPr>
            <a:lvl3pPr marL="219410" indent="0">
              <a:buNone/>
              <a:defRPr sz="1961"/>
            </a:lvl3pPr>
            <a:lvl4pPr marL="466827" indent="0">
              <a:buNone/>
              <a:defRPr sz="1765"/>
            </a:lvl4pPr>
            <a:lvl5pPr marL="725138"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92410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7564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grpSp>
        <p:nvGrpSpPr>
          <p:cNvPr id="58" name="Group 57"/>
          <p:cNvGrpSpPr/>
          <p:nvPr userDrawn="1"/>
        </p:nvGrpSpPr>
        <p:grpSpPr>
          <a:xfrm>
            <a:off x="8982924" y="4569925"/>
            <a:ext cx="501126" cy="772031"/>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67" name="Group 66"/>
          <p:cNvGrpSpPr/>
          <p:nvPr userDrawn="1"/>
        </p:nvGrpSpPr>
        <p:grpSpPr>
          <a:xfrm>
            <a:off x="5434576" y="4734915"/>
            <a:ext cx="449769" cy="695761"/>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9233487" y="2228929"/>
            <a:ext cx="2009175" cy="807831"/>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7" name="Group 76"/>
          <p:cNvGrpSpPr/>
          <p:nvPr userDrawn="1"/>
        </p:nvGrpSpPr>
        <p:grpSpPr>
          <a:xfrm>
            <a:off x="4540484" y="888770"/>
            <a:ext cx="4776264" cy="4702229"/>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sz="1765"/>
            </a:p>
          </p:txBody>
        </p:sp>
      </p:grpSp>
      <p:grpSp>
        <p:nvGrpSpPr>
          <p:cNvPr id="93" name="Group 92"/>
          <p:cNvGrpSpPr/>
          <p:nvPr userDrawn="1"/>
        </p:nvGrpSpPr>
        <p:grpSpPr>
          <a:xfrm>
            <a:off x="8070936" y="6101534"/>
            <a:ext cx="445100" cy="689535"/>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31578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9" name="Title 1"/>
          <p:cNvSpPr>
            <a:spLocks noGrp="1"/>
          </p:cNvSpPr>
          <p:nvPr>
            <p:ph type="title" hasCustomPrompt="1"/>
          </p:nvPr>
        </p:nvSpPr>
        <p:spPr>
          <a:xfrm>
            <a:off x="269302" y="2084187"/>
            <a:ext cx="5724454"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733410"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699116" y="122012"/>
            <a:ext cx="6122818" cy="7069081"/>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778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
            <a:ext cx="12192000" cy="1000460"/>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6755395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9458193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4/21/2022</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9458193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267683" y="1710609"/>
            <a:ext cx="11877629" cy="205203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3011307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50898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57103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3273815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571973224"/>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01724143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8510027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615635194"/>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10300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387320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6780693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622832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25399896"/>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54204857"/>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475374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1957106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0924085"/>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6030588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49991455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896336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83546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8146991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7193247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982725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1670883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984815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3803398"/>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8741369"/>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0409520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8195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589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886743771"/>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9211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45681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70700319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00748117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649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r>
              <a:rPr lang="en-US"/>
              <a:t>Click to edit Master title style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14341192"/>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14277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14341192"/>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0196784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6984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6984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3693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2771846"/>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4657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23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4657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299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60"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991280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60"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1600085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3" y="3524"/>
            <a:ext cx="6858000" cy="6858000"/>
          </a:xfrm>
          <a:no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208606929"/>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9"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bg1"/>
                </a:solidFill>
              </a:defRPr>
            </a:lvl1pPr>
            <a:lvl2pPr marL="0" indent="0" algn="l" defTabSz="932508">
              <a:lnSpc>
                <a:spcPct val="100000"/>
              </a:lnSpc>
              <a:spcBef>
                <a:spcPts val="672"/>
              </a:spcBef>
              <a:buFontTx/>
              <a:buNone/>
              <a:defRPr sz="2200" baseline="0">
                <a:solidFill>
                  <a:schemeClr val="bg1"/>
                </a:solidFill>
              </a:defRPr>
            </a:lvl2pPr>
            <a:lvl3pPr marL="0" indent="0" algn="l" defTabSz="932508">
              <a:lnSpc>
                <a:spcPct val="100000"/>
              </a:lnSpc>
              <a:spcBef>
                <a:spcPts val="672"/>
              </a:spcBef>
              <a:buFontTx/>
              <a:buNone/>
              <a:defRPr sz="2200" baseline="0">
                <a:solidFill>
                  <a:schemeClr val="bg1"/>
                </a:solidFill>
              </a:defRPr>
            </a:lvl3pPr>
            <a:lvl4pPr marL="0" indent="0" algn="l" defTabSz="93250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508">
              <a:lnSpc>
                <a:spcPct val="100000"/>
              </a:lnSpc>
              <a:spcBef>
                <a:spcPts val="672"/>
              </a:spcBef>
              <a:buFontTx/>
              <a:buNone/>
              <a:defRPr sz="2200" baseline="0">
                <a:solidFill>
                  <a:schemeClr val="bg1"/>
                </a:solidFill>
              </a:defRPr>
            </a:lvl6pPr>
            <a:lvl7pPr marL="0" indent="0" algn="l" defTabSz="932508">
              <a:lnSpc>
                <a:spcPct val="100000"/>
              </a:lnSpc>
              <a:spcBef>
                <a:spcPts val="672"/>
              </a:spcBef>
              <a:buFontTx/>
              <a:buNone/>
              <a:defRPr sz="2200" baseline="0">
                <a:solidFill>
                  <a:schemeClr val="bg1"/>
                </a:solidFill>
              </a:defRPr>
            </a:lvl7pPr>
            <a:lvl8pPr marL="0" indent="0" algn="l" defTabSz="932508">
              <a:lnSpc>
                <a:spcPct val="100000"/>
              </a:lnSpc>
              <a:spcBef>
                <a:spcPts val="672"/>
              </a:spcBef>
              <a:buFontTx/>
              <a:buNone/>
              <a:defRPr sz="2200" baseline="0">
                <a:solidFill>
                  <a:schemeClr val="bg1"/>
                </a:solidFill>
              </a:defRPr>
            </a:lvl8pPr>
            <a:lvl9pPr marL="0" indent="0" algn="l" defTabSz="93250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3" y="3524"/>
            <a:ext cx="6858000" cy="6854476"/>
          </a:xfrm>
          <a:solidFill>
            <a:srgbClr val="0078D4"/>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4027684825"/>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62517898"/>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508">
              <a:lnSpc>
                <a:spcPct val="100000"/>
              </a:lnSpc>
              <a:spcBef>
                <a:spcPts val="672"/>
              </a:spcBef>
              <a:buFontTx/>
              <a:buNone/>
              <a:defRPr sz="2200" baseline="0">
                <a:solidFill>
                  <a:schemeClr val="bg1"/>
                </a:solidFill>
              </a:defRPr>
            </a:lvl1pPr>
            <a:lvl2pPr marL="0" indent="0" algn="l" defTabSz="932508">
              <a:lnSpc>
                <a:spcPct val="100000"/>
              </a:lnSpc>
              <a:spcBef>
                <a:spcPts val="672"/>
              </a:spcBef>
              <a:buFontTx/>
              <a:buNone/>
              <a:defRPr sz="2200" baseline="0">
                <a:solidFill>
                  <a:schemeClr val="bg1"/>
                </a:solidFill>
              </a:defRPr>
            </a:lvl2pPr>
            <a:lvl3pPr marL="0" indent="0" algn="l" defTabSz="932508">
              <a:lnSpc>
                <a:spcPct val="100000"/>
              </a:lnSpc>
              <a:spcBef>
                <a:spcPts val="672"/>
              </a:spcBef>
              <a:buFontTx/>
              <a:buNone/>
              <a:defRPr sz="2200" baseline="0">
                <a:solidFill>
                  <a:schemeClr val="bg1"/>
                </a:solidFill>
              </a:defRPr>
            </a:lvl3pPr>
            <a:lvl4pPr marL="0" indent="0" algn="l" defTabSz="93250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508">
              <a:lnSpc>
                <a:spcPct val="100000"/>
              </a:lnSpc>
              <a:spcBef>
                <a:spcPts val="672"/>
              </a:spcBef>
              <a:buFontTx/>
              <a:buNone/>
              <a:defRPr sz="2200" baseline="0">
                <a:solidFill>
                  <a:schemeClr val="bg1"/>
                </a:solidFill>
              </a:defRPr>
            </a:lvl6pPr>
            <a:lvl7pPr marL="0" indent="0" algn="l" defTabSz="932508">
              <a:lnSpc>
                <a:spcPct val="100000"/>
              </a:lnSpc>
              <a:spcBef>
                <a:spcPts val="672"/>
              </a:spcBef>
              <a:buFontTx/>
              <a:buNone/>
              <a:defRPr sz="2200" baseline="0">
                <a:solidFill>
                  <a:schemeClr val="bg1"/>
                </a:solidFill>
              </a:defRPr>
            </a:lvl7pPr>
            <a:lvl8pPr marL="0" indent="0" algn="l" defTabSz="932508">
              <a:lnSpc>
                <a:spcPct val="100000"/>
              </a:lnSpc>
              <a:spcBef>
                <a:spcPts val="672"/>
              </a:spcBef>
              <a:buFontTx/>
              <a:buNone/>
              <a:defRPr sz="2200" baseline="0">
                <a:solidFill>
                  <a:schemeClr val="bg1"/>
                </a:solidFill>
              </a:defRPr>
            </a:lvl8pPr>
            <a:lvl9pPr marL="0" indent="0" algn="l" defTabSz="93250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2826332250"/>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544750503"/>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6007482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6210667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13803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443621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5"/>
            <a:ext cx="10880726" cy="4819650"/>
          </a:xfrm>
          <a:prstGeom prst="rect">
            <a:avLst/>
          </a:prstGeom>
        </p:spPr>
        <p:txBody>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22598954"/>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4"/>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7" y="1408114"/>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42142"/>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4"/>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7" y="1408114"/>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356204"/>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619499507"/>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782577363"/>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5398919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177043000"/>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3356381099"/>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64991234"/>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514923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1"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39797961"/>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4"/>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7511448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4"/>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2795591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4"/>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9" y="630238"/>
            <a:ext cx="4352925" cy="5597525"/>
          </a:xfrm>
          <a:prstGeom prst="rect">
            <a:avLst/>
          </a:prstGeom>
        </p:spPr>
        <p:txBody>
          <a:bodyPr vert="horz" lIns="0" tIns="0" rIns="0" bIns="0" rtlCol="0">
            <a:normAutofit/>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61524"/>
          </a:xfrm>
          <a:solidFill>
            <a:srgbClr val="243A5E"/>
          </a:solidFill>
        </p:spPr>
        <p:txBody>
          <a:bodyPr tIns="18288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56733964"/>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8" y="2979739"/>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61524"/>
          </a:xfrm>
          <a:solidFill>
            <a:srgbClr val="243A5E"/>
          </a:solidFill>
        </p:spPr>
        <p:txBody>
          <a:bodyPr tIns="18288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74626952"/>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1" y="1"/>
            <a:ext cx="12191682" cy="4672013"/>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564715562"/>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1"/>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1" y="2030414"/>
            <a:ext cx="12191682" cy="4827586"/>
          </a:xfrm>
          <a:solidFill>
            <a:srgbClr val="243A5E"/>
          </a:solidFill>
        </p:spPr>
        <p:txBody>
          <a:bodyPr tIns="1005840" anchor="t">
            <a:noAutofit/>
          </a:bodyPr>
          <a:lstStyle>
            <a:lvl1pPr marL="0" marR="0" indent="0" algn="ctr" defTabSz="93250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1859261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3"/>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6"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8583270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3"/>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6"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0907886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508284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5"/>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05465"/>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2"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9"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70154099"/>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5"/>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05465"/>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2"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9"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54732079"/>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9" y="4672015"/>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5"/>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9"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3"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1"/>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96036389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9" y="4672015"/>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5"/>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9"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3"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1"/>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4188863"/>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9" y="1436688"/>
            <a:ext cx="7181850" cy="4832350"/>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1"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43" indent="-168243">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1788294"/>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9" y="1436688"/>
            <a:ext cx="7181850" cy="4832350"/>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1"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43" indent="-168243">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355514"/>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8" y="786383"/>
            <a:ext cx="6735763"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293"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9" y="1397002"/>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529" indent="-34283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0280881"/>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8" y="630239"/>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9"/>
            <a:ext cx="6527800" cy="5597525"/>
          </a:xfrm>
          <a:prstGeom prst="rect">
            <a:avLst/>
          </a:prstGeom>
        </p:spPr>
        <p:txBody>
          <a:bodyPr anchor="ctr" anchorCtr="0">
            <a:noAutofit/>
          </a:bodyPr>
          <a:lstStyle>
            <a:lvl1pPr marL="457112" indent="-457112">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1676017"/>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1"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9"/>
            <a:ext cx="6527800" cy="5597525"/>
          </a:xfrm>
          <a:prstGeom prst="rect">
            <a:avLst/>
          </a:prstGeom>
        </p:spPr>
        <p:txBody>
          <a:bodyPr anchor="ctr" anchorCtr="0">
            <a:noAutofit/>
          </a:bodyPr>
          <a:lstStyle>
            <a:lvl1pPr marL="457112" indent="-457112">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81317295"/>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9"/>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358" indent="0">
              <a:spcBef>
                <a:spcPts val="330"/>
              </a:spcBef>
              <a:buFontTx/>
              <a:buNone/>
              <a:defRPr sz="1800" baseline="0">
                <a:solidFill>
                  <a:schemeClr val="tx1"/>
                </a:solidFill>
                <a:latin typeface="Comic Sans MS" panose="030F0702030302020204" pitchFamily="66" charset="0"/>
              </a:defRPr>
            </a:lvl6pPr>
            <a:lvl7pPr marL="1051358" indent="0">
              <a:spcBef>
                <a:spcPts val="330"/>
              </a:spcBef>
              <a:buFontTx/>
              <a:buNone/>
              <a:defRPr sz="1800" baseline="0">
                <a:solidFill>
                  <a:schemeClr val="tx1"/>
                </a:solidFill>
                <a:latin typeface="Comic Sans MS" panose="030F0702030302020204" pitchFamily="66" charset="0"/>
              </a:defRPr>
            </a:lvl7pPr>
            <a:lvl8pPr marL="1051358" indent="0">
              <a:spcBef>
                <a:spcPts val="330"/>
              </a:spcBef>
              <a:buFontTx/>
              <a:buNone/>
              <a:defRPr sz="1800" baseline="0">
                <a:solidFill>
                  <a:schemeClr val="tx1"/>
                </a:solidFill>
                <a:latin typeface="Comic Sans MS" panose="030F0702030302020204" pitchFamily="66" charset="0"/>
              </a:defRPr>
            </a:lvl8pPr>
            <a:lvl9pPr marL="1051358"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779300"/>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8624593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9"/>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358" indent="0">
              <a:spcBef>
                <a:spcPts val="330"/>
              </a:spcBef>
              <a:buFontTx/>
              <a:buNone/>
              <a:defRPr sz="1800" baseline="0">
                <a:solidFill>
                  <a:schemeClr val="tx1"/>
                </a:solidFill>
                <a:latin typeface="Comic Sans MS" panose="030F0702030302020204" pitchFamily="66" charset="0"/>
              </a:defRPr>
            </a:lvl6pPr>
            <a:lvl7pPr marL="1051358" indent="0">
              <a:spcBef>
                <a:spcPts val="330"/>
              </a:spcBef>
              <a:buFontTx/>
              <a:buNone/>
              <a:defRPr sz="1800" baseline="0">
                <a:solidFill>
                  <a:schemeClr val="tx1"/>
                </a:solidFill>
                <a:latin typeface="Comic Sans MS" panose="030F0702030302020204" pitchFamily="66" charset="0"/>
              </a:defRPr>
            </a:lvl7pPr>
            <a:lvl8pPr marL="1051358" indent="0">
              <a:spcBef>
                <a:spcPts val="330"/>
              </a:spcBef>
              <a:buFontTx/>
              <a:buNone/>
              <a:defRPr sz="1800" baseline="0">
                <a:solidFill>
                  <a:schemeClr val="tx1"/>
                </a:solidFill>
                <a:latin typeface="Comic Sans MS" panose="030F0702030302020204" pitchFamily="66" charset="0"/>
              </a:defRPr>
            </a:lvl8pPr>
            <a:lvl9pPr marL="1051358"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795899"/>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808914"/>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024240"/>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14" tIns="45706" rIns="91414" bIns="45706"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88448854"/>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373010931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9" y="1436689"/>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3931" indent="-164560">
              <a:spcBef>
                <a:spcPts val="330"/>
              </a:spcBef>
              <a:defRPr sz="1800" baseline="0"/>
            </a:lvl6pPr>
            <a:lvl7pPr marL="1023931" indent="-164560">
              <a:spcBef>
                <a:spcPts val="330"/>
              </a:spcBef>
              <a:defRPr sz="1800" baseline="0"/>
            </a:lvl7pPr>
            <a:lvl8pPr marL="1023931" indent="-164560">
              <a:spcBef>
                <a:spcPts val="330"/>
              </a:spcBef>
              <a:defRPr sz="1800" baseline="0"/>
            </a:lvl8pPr>
            <a:lvl9pPr marL="1023931" indent="-164560">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13778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6662545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621646949"/>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158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6177650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tags" Target="../tags/tag5.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image" Target="../media/image1.emf"/><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ags" Target="../tags/tag7.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tags" Target="../tags/tag6.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6"/>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3"/>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4"/>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5"/>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527149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847" r:id="rId45"/>
    <p:sldLayoutId id="2147483789" r:id="rId46"/>
    <p:sldLayoutId id="2147483790" r:id="rId47"/>
    <p:sldLayoutId id="2147483792" r:id="rId48"/>
    <p:sldLayoutId id="2147483793" r:id="rId49"/>
    <p:sldLayoutId id="2147483794" r:id="rId50"/>
    <p:sldLayoutId id="2147483846" r:id="rId51"/>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9"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9" y="1408114"/>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8"/>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l" defTabSz="932293"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l" defTabSz="932293"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26" tIns="155426" rIns="155426" bIns="155426"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8788780"/>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Lst>
  <p:txStyles>
    <p:titleStyle>
      <a:lvl1pPr algn="l" defTabSz="932563" rtl="0" eaLnBrk="1" latinLnBrk="0" hangingPunct="1">
        <a:lnSpc>
          <a:spcPts val="3619"/>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36" indent="-310836" algn="l" defTabSz="93250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673" indent="-310836" algn="l" defTabSz="93250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508" indent="-310836" algn="l" defTabSz="93250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345" indent="-310836" algn="l" defTabSz="93250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181" indent="-329121" algn="l" defTabSz="93250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36" indent="-310836" algn="l" defTabSz="93250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673" indent="-310836" algn="l" defTabSz="93250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50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50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6726802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67" r:id="rId18"/>
    <p:sldLayoutId id="2147483813" r:id="rId19"/>
    <p:sldLayoutId id="214748381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7" Type="http://schemas.microsoft.com/office/2007/relationships/hdphoto" Target="../media/hdphoto1.wdp"/><Relationship Id="rId2" Type="http://schemas.openxmlformats.org/officeDocument/2006/relationships/customXml" Target="../../customXml/item19.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57.xml"/><Relationship Id="rId1" Type="http://schemas.openxmlformats.org/officeDocument/2006/relationships/tags" Target="../tags/tag16.xm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9.jpg"/><Relationship Id="rId2" Type="http://schemas.openxmlformats.org/officeDocument/2006/relationships/customXml" Target="../../customXml/item14.xml"/><Relationship Id="rId1" Type="http://schemas.openxmlformats.org/officeDocument/2006/relationships/tags" Target="../tags/tag17.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ustomXml" Target="../../customXml/item55.xml"/><Relationship Id="rId2" Type="http://schemas.openxmlformats.org/officeDocument/2006/relationships/customXml" Target="../../customXml/item53.xml"/><Relationship Id="rId1" Type="http://schemas.openxmlformats.org/officeDocument/2006/relationships/tags" Target="../tags/tag18.xml"/><Relationship Id="rId6" Type="http://schemas.openxmlformats.org/officeDocument/2006/relationships/image" Target="../media/image20.jpg"/><Relationship Id="rId5" Type="http://schemas.openxmlformats.org/officeDocument/2006/relationships/notesSlide" Target="../notesSlides/notesSlide11.xml"/><Relationship Id="rId4"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customXml" Target="../../customXml/item51.xml"/><Relationship Id="rId7" Type="http://schemas.openxmlformats.org/officeDocument/2006/relationships/diagramLayout" Target="../diagrams/layout5.xml"/><Relationship Id="rId2" Type="http://schemas.openxmlformats.org/officeDocument/2006/relationships/customXml" Target="../../customXml/item1.xml"/><Relationship Id="rId1" Type="http://schemas.openxmlformats.org/officeDocument/2006/relationships/tags" Target="../tags/tag19.xml"/><Relationship Id="rId6" Type="http://schemas.openxmlformats.org/officeDocument/2006/relationships/diagramData" Target="../diagrams/data5.xml"/><Relationship Id="rId5" Type="http://schemas.openxmlformats.org/officeDocument/2006/relationships/notesSlide" Target="../notesSlides/notesSlide12.xml"/><Relationship Id="rId10" Type="http://schemas.microsoft.com/office/2007/relationships/diagramDrawing" Target="../diagrams/drawing5.xml"/><Relationship Id="rId4" Type="http://schemas.openxmlformats.org/officeDocument/2006/relationships/slideLayout" Target="../slideLayouts/slideLayout9.xml"/><Relationship Id="rId9" Type="http://schemas.openxmlformats.org/officeDocument/2006/relationships/diagramColors" Target="../diagrams/colors5.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customXml" Target="../../customXml/item26.xml"/><Relationship Id="rId7" Type="http://schemas.openxmlformats.org/officeDocument/2006/relationships/diagramLayout" Target="../diagrams/layout6.xml"/><Relationship Id="rId2" Type="http://schemas.openxmlformats.org/officeDocument/2006/relationships/customXml" Target="../../customXml/item11.xml"/><Relationship Id="rId1" Type="http://schemas.openxmlformats.org/officeDocument/2006/relationships/tags" Target="../tags/tag20.xml"/><Relationship Id="rId6" Type="http://schemas.openxmlformats.org/officeDocument/2006/relationships/diagramData" Target="../diagrams/data6.xml"/><Relationship Id="rId5" Type="http://schemas.openxmlformats.org/officeDocument/2006/relationships/notesSlide" Target="../notesSlides/notesSlide13.xml"/><Relationship Id="rId10" Type="http://schemas.microsoft.com/office/2007/relationships/diagramDrawing" Target="../diagrams/drawing6.xml"/><Relationship Id="rId4" Type="http://schemas.openxmlformats.org/officeDocument/2006/relationships/slideLayout" Target="../slideLayouts/slideLayout9.xml"/><Relationship Id="rId9" Type="http://schemas.openxmlformats.org/officeDocument/2006/relationships/diagramColors" Target="../diagrams/colors6.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customXml" Target="../../customXml/item64.xml"/><Relationship Id="rId7" Type="http://schemas.openxmlformats.org/officeDocument/2006/relationships/diagramLayout" Target="../diagrams/layout7.xml"/><Relationship Id="rId2" Type="http://schemas.openxmlformats.org/officeDocument/2006/relationships/customXml" Target="../../customXml/item37.xml"/><Relationship Id="rId1" Type="http://schemas.openxmlformats.org/officeDocument/2006/relationships/tags" Target="../tags/tag21.xml"/><Relationship Id="rId6" Type="http://schemas.openxmlformats.org/officeDocument/2006/relationships/diagramData" Target="../diagrams/data7.xml"/><Relationship Id="rId5" Type="http://schemas.openxmlformats.org/officeDocument/2006/relationships/notesSlide" Target="../notesSlides/notesSlide14.xml"/><Relationship Id="rId10" Type="http://schemas.microsoft.com/office/2007/relationships/diagramDrawing" Target="../diagrams/drawing7.xml"/><Relationship Id="rId4" Type="http://schemas.openxmlformats.org/officeDocument/2006/relationships/slideLayout" Target="../slideLayouts/slideLayout9.xml"/><Relationship Id="rId9" Type="http://schemas.openxmlformats.org/officeDocument/2006/relationships/diagramColors" Target="../diagrams/colors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customXml/item62.xml"/><Relationship Id="rId7" Type="http://schemas.openxmlformats.org/officeDocument/2006/relationships/notesSlide" Target="../notesSlides/notesSlide15.xml"/><Relationship Id="rId2" Type="http://schemas.openxmlformats.org/officeDocument/2006/relationships/customXml" Target="../../customXml/item42.xml"/><Relationship Id="rId1" Type="http://schemas.openxmlformats.org/officeDocument/2006/relationships/tags" Target="../tags/tag22.xml"/><Relationship Id="rId6" Type="http://schemas.openxmlformats.org/officeDocument/2006/relationships/slideLayout" Target="../slideLayouts/slideLayout60.xml"/><Relationship Id="rId5" Type="http://schemas.openxmlformats.org/officeDocument/2006/relationships/customXml" Target="../../customXml/item61.xml"/><Relationship Id="rId4" Type="http://schemas.openxmlformats.org/officeDocument/2006/relationships/customXml" Target="../../customXml/item44.xml"/></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6.xml"/><Relationship Id="rId7" Type="http://schemas.openxmlformats.org/officeDocument/2006/relationships/diagramColors" Target="../diagrams/colors8.xml"/><Relationship Id="rId2" Type="http://schemas.openxmlformats.org/officeDocument/2006/relationships/slideLayout" Target="../slideLayouts/slideLayout9.xml"/><Relationship Id="rId1" Type="http://schemas.openxmlformats.org/officeDocument/2006/relationships/tags" Target="../tags/tag2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46.xml"/><Relationship Id="rId1" Type="http://schemas.openxmlformats.org/officeDocument/2006/relationships/tags" Target="../tags/tag24.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9.xml"/><Relationship Id="rId7" Type="http://schemas.openxmlformats.org/officeDocument/2006/relationships/diagramQuickStyle" Target="../diagrams/quickStyle10.xml"/><Relationship Id="rId12" Type="http://schemas.openxmlformats.org/officeDocument/2006/relationships/image" Target="../media/image26.PNG"/><Relationship Id="rId2" Type="http://schemas.openxmlformats.org/officeDocument/2006/relationships/customXml" Target="../../customXml/item10.xml"/><Relationship Id="rId1" Type="http://schemas.openxmlformats.org/officeDocument/2006/relationships/tags" Target="../tags/tag25.xml"/><Relationship Id="rId6" Type="http://schemas.openxmlformats.org/officeDocument/2006/relationships/diagramLayout" Target="../diagrams/layout10.xml"/><Relationship Id="rId11" Type="http://schemas.openxmlformats.org/officeDocument/2006/relationships/image" Target="../media/image25.PNG"/><Relationship Id="rId5" Type="http://schemas.openxmlformats.org/officeDocument/2006/relationships/diagramData" Target="../diagrams/data10.xml"/><Relationship Id="rId10" Type="http://schemas.openxmlformats.org/officeDocument/2006/relationships/image" Target="../media/image24.PNG"/><Relationship Id="rId4" Type="http://schemas.openxmlformats.org/officeDocument/2006/relationships/notesSlide" Target="../notesSlides/notesSlide21.xml"/><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customXml" Target="../../customXml/item28.xml"/><Relationship Id="rId7" Type="http://schemas.openxmlformats.org/officeDocument/2006/relationships/diagramLayout" Target="../diagrams/layout11.xml"/><Relationship Id="rId2" Type="http://schemas.openxmlformats.org/officeDocument/2006/relationships/customXml" Target="../../customXml/item21.xml"/><Relationship Id="rId1" Type="http://schemas.openxmlformats.org/officeDocument/2006/relationships/tags" Target="../tags/tag26.xml"/><Relationship Id="rId6" Type="http://schemas.openxmlformats.org/officeDocument/2006/relationships/diagramData" Target="../diagrams/data11.xml"/><Relationship Id="rId5" Type="http://schemas.openxmlformats.org/officeDocument/2006/relationships/notesSlide" Target="../notesSlides/notesSlide22.xml"/><Relationship Id="rId10" Type="http://schemas.microsoft.com/office/2007/relationships/diagramDrawing" Target="../diagrams/drawing11.xml"/><Relationship Id="rId4" Type="http://schemas.openxmlformats.org/officeDocument/2006/relationships/slideLayout" Target="../slideLayouts/slideLayout9.xml"/><Relationship Id="rId9" Type="http://schemas.openxmlformats.org/officeDocument/2006/relationships/diagramColors" Target="../diagrams/colors11.xml"/></Relationships>
</file>

<file path=ppt/slides/_rels/slide25.xml.rels><?xml version="1.0" encoding="UTF-8" standalone="yes"?>
<Relationships xmlns="http://schemas.openxmlformats.org/package/2006/relationships"><Relationship Id="rId3" Type="http://schemas.openxmlformats.org/officeDocument/2006/relationships/customXml" Target="../../customXml/item58.xml"/><Relationship Id="rId2" Type="http://schemas.openxmlformats.org/officeDocument/2006/relationships/customXml" Target="../../customXml/item40.xml"/><Relationship Id="rId1" Type="http://schemas.openxmlformats.org/officeDocument/2006/relationships/tags" Target="../tags/tag27.xml"/><Relationship Id="rId6" Type="http://schemas.openxmlformats.org/officeDocument/2006/relationships/image" Target="../media/image27.jpg"/><Relationship Id="rId5" Type="http://schemas.openxmlformats.org/officeDocument/2006/relationships/notesSlide" Target="../notesSlides/notesSlide23.xml"/><Relationship Id="rId4"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slideLayout" Target="../slideLayouts/slideLayout9.xml"/><Relationship Id="rId7" Type="http://schemas.openxmlformats.org/officeDocument/2006/relationships/diagramQuickStyle" Target="../diagrams/quickStyle12.xml"/><Relationship Id="rId2" Type="http://schemas.openxmlformats.org/officeDocument/2006/relationships/customXml" Target="../../customXml/item49.xml"/><Relationship Id="rId1" Type="http://schemas.openxmlformats.org/officeDocument/2006/relationships/tags" Target="../tags/tag28.xml"/><Relationship Id="rId6" Type="http://schemas.openxmlformats.org/officeDocument/2006/relationships/diagramLayout" Target="../diagrams/layout12.xml"/><Relationship Id="rId11" Type="http://schemas.openxmlformats.org/officeDocument/2006/relationships/image" Target="../media/image29.svg"/><Relationship Id="rId5" Type="http://schemas.openxmlformats.org/officeDocument/2006/relationships/diagramData" Target="../diagrams/data12.xml"/><Relationship Id="rId10" Type="http://schemas.openxmlformats.org/officeDocument/2006/relationships/image" Target="../media/image28.png"/><Relationship Id="rId4" Type="http://schemas.openxmlformats.org/officeDocument/2006/relationships/notesSlide" Target="../notesSlides/notesSlide24.xml"/><Relationship Id="rId9" Type="http://schemas.microsoft.com/office/2007/relationships/diagramDrawing" Target="../diagrams/drawing1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3" Type="http://schemas.openxmlformats.org/officeDocument/2006/relationships/slideLayout" Target="../slideLayouts/slideLayout9.xml"/><Relationship Id="rId7" Type="http://schemas.openxmlformats.org/officeDocument/2006/relationships/diagramData" Target="../diagrams/data13.xml"/><Relationship Id="rId12" Type="http://schemas.openxmlformats.org/officeDocument/2006/relationships/diagramData" Target="../diagrams/data14.xml"/><Relationship Id="rId2" Type="http://schemas.openxmlformats.org/officeDocument/2006/relationships/customXml" Target="../../customXml/item13.xml"/><Relationship Id="rId16" Type="http://schemas.microsoft.com/office/2007/relationships/diagramDrawing" Target="../diagrams/drawing14.xml"/><Relationship Id="rId1" Type="http://schemas.openxmlformats.org/officeDocument/2006/relationships/tags" Target="../tags/tag29.xml"/><Relationship Id="rId6" Type="http://schemas.openxmlformats.org/officeDocument/2006/relationships/image" Target="../media/image31.jpg"/><Relationship Id="rId11" Type="http://schemas.microsoft.com/office/2007/relationships/diagramDrawing" Target="../diagrams/drawing13.xml"/><Relationship Id="rId5" Type="http://schemas.openxmlformats.org/officeDocument/2006/relationships/image" Target="../media/image30.jpg"/><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notesSlide" Target="../notesSlides/notesSlide25.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customXml/item5.xml"/><Relationship Id="rId7" Type="http://schemas.openxmlformats.org/officeDocument/2006/relationships/image" Target="../media/image33.svg"/><Relationship Id="rId2" Type="http://schemas.openxmlformats.org/officeDocument/2006/relationships/customXml" Target="../../customXml/item52.xml"/><Relationship Id="rId1" Type="http://schemas.openxmlformats.org/officeDocument/2006/relationships/tags" Target="../tags/tag30.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9.xml"/><Relationship Id="rId9" Type="http://schemas.openxmlformats.org/officeDocument/2006/relationships/image" Target="../media/image3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customXml/item23.xml"/><Relationship Id="rId7" Type="http://schemas.openxmlformats.org/officeDocument/2006/relationships/notesSlide" Target="../notesSlides/notesSlide27.xml"/><Relationship Id="rId2" Type="http://schemas.openxmlformats.org/officeDocument/2006/relationships/customXml" Target="../../customXml/item22.xml"/><Relationship Id="rId1" Type="http://schemas.openxmlformats.org/officeDocument/2006/relationships/tags" Target="../tags/tag31.xml"/><Relationship Id="rId6" Type="http://schemas.openxmlformats.org/officeDocument/2006/relationships/slideLayout" Target="../slideLayouts/slideLayout60.xml"/><Relationship Id="rId5" Type="http://schemas.openxmlformats.org/officeDocument/2006/relationships/customXml" Target="../../customXml/item9.xml"/><Relationship Id="rId4" Type="http://schemas.openxmlformats.org/officeDocument/2006/relationships/customXml" Target="../../customXml/item36.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4.xml"/><Relationship Id="rId1" Type="http://schemas.openxmlformats.org/officeDocument/2006/relationships/slideLayout" Target="../slideLayouts/slideLayout5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diagramData" Target="../diagrams/data20.xml"/><Relationship Id="rId18" Type="http://schemas.openxmlformats.org/officeDocument/2006/relationships/diagramData" Target="../diagrams/data21.xml"/><Relationship Id="rId3" Type="http://schemas.openxmlformats.org/officeDocument/2006/relationships/diagramData" Target="../diagrams/data18.xml"/><Relationship Id="rId21" Type="http://schemas.openxmlformats.org/officeDocument/2006/relationships/diagramColors" Target="../diagrams/colors21.xml"/><Relationship Id="rId7" Type="http://schemas.microsoft.com/office/2007/relationships/diagramDrawing" Target="../diagrams/drawing18.xml"/><Relationship Id="rId12" Type="http://schemas.microsoft.com/office/2007/relationships/diagramDrawing" Target="../diagrams/drawing19.xml"/><Relationship Id="rId17" Type="http://schemas.microsoft.com/office/2007/relationships/diagramDrawing" Target="../diagrams/drawing20.xml"/><Relationship Id="rId2" Type="http://schemas.openxmlformats.org/officeDocument/2006/relationships/notesSlide" Target="../notesSlides/notesSlide37.xml"/><Relationship Id="rId16" Type="http://schemas.openxmlformats.org/officeDocument/2006/relationships/diagramColors" Target="../diagrams/colors20.xml"/><Relationship Id="rId20" Type="http://schemas.openxmlformats.org/officeDocument/2006/relationships/diagramQuickStyle" Target="../diagrams/quickStyle21.xml"/><Relationship Id="rId1" Type="http://schemas.openxmlformats.org/officeDocument/2006/relationships/slideLayout" Target="../slideLayouts/slideLayout59.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5" Type="http://schemas.openxmlformats.org/officeDocument/2006/relationships/diagramQuickStyle" Target="../diagrams/quickStyle20.xml"/><Relationship Id="rId10" Type="http://schemas.openxmlformats.org/officeDocument/2006/relationships/diagramQuickStyle" Target="../diagrams/quickStyle19.xml"/><Relationship Id="rId19" Type="http://schemas.openxmlformats.org/officeDocument/2006/relationships/diagramLayout" Target="../diagrams/layout21.xml"/><Relationship Id="rId4" Type="http://schemas.openxmlformats.org/officeDocument/2006/relationships/diagramLayout" Target="../diagrams/layout18.xml"/><Relationship Id="rId9" Type="http://schemas.openxmlformats.org/officeDocument/2006/relationships/diagramLayout" Target="../diagrams/layout19.xml"/><Relationship Id="rId14" Type="http://schemas.openxmlformats.org/officeDocument/2006/relationships/diagramLayout" Target="../diagrams/layout20.xml"/><Relationship Id="rId22" Type="http://schemas.microsoft.com/office/2007/relationships/diagramDrawing" Target="../diagrams/drawing2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3.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customXml/item65.xml"/><Relationship Id="rId7" Type="http://schemas.openxmlformats.org/officeDocument/2006/relationships/notesSlide" Target="../notesSlides/notesSlide4.xml"/><Relationship Id="rId2" Type="http://schemas.openxmlformats.org/officeDocument/2006/relationships/customXml" Target="../../customXml/item12.xml"/><Relationship Id="rId1" Type="http://schemas.openxmlformats.org/officeDocument/2006/relationships/tags" Target="../tags/tag10.xml"/><Relationship Id="rId6" Type="http://schemas.openxmlformats.org/officeDocument/2006/relationships/slideLayout" Target="../slideLayouts/slideLayout60.xml"/><Relationship Id="rId5" Type="http://schemas.openxmlformats.org/officeDocument/2006/relationships/customXml" Target="../../customXml/item54.xml"/><Relationship Id="rId4" Type="http://schemas.openxmlformats.org/officeDocument/2006/relationships/customXml" Target="../../customXml/item5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9.xml"/><Relationship Id="rId1" Type="http://schemas.openxmlformats.org/officeDocument/2006/relationships/tags" Target="../tags/tag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9.xml"/><Relationship Id="rId7" Type="http://schemas.openxmlformats.org/officeDocument/2006/relationships/diagramQuickStyle" Target="../diagrams/quickStyle3.xml"/><Relationship Id="rId2" Type="http://schemas.openxmlformats.org/officeDocument/2006/relationships/customXml" Target="../../customXml/item60.xml"/><Relationship Id="rId1" Type="http://schemas.openxmlformats.org/officeDocument/2006/relationships/tags" Target="../tags/tag1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notesSlide" Target="../notesSlides/notesSlide7.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9.xml"/><Relationship Id="rId7" Type="http://schemas.openxmlformats.org/officeDocument/2006/relationships/diagramQuickStyle" Target="../diagrams/quickStyle4.xml"/><Relationship Id="rId2" Type="http://schemas.openxmlformats.org/officeDocument/2006/relationships/customXml" Target="../../customXml/item34.xml"/><Relationship Id="rId1" Type="http://schemas.openxmlformats.org/officeDocument/2006/relationships/tags" Target="../tags/tag1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notesSlide" Target="../notesSlides/notesSlide8.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custDataLst>
              <p:custData r:id="rId2"/>
            </p:custDataLst>
          </p:nvPr>
        </p:nvSpPr>
        <p:spPr/>
        <p:txBody>
          <a:bodyPr/>
          <a:lstStyle/>
          <a:p>
            <a:br>
              <a:rPr lang="en-US" dirty="0"/>
            </a:br>
            <a:r>
              <a:rPr lang="en-US" dirty="0"/>
              <a:t>Optimize Azure Synapse SQL Pools</a:t>
            </a:r>
          </a:p>
        </p:txBody>
      </p:sp>
      <p:pic>
        <p:nvPicPr>
          <p:cNvPr id="148" name="Ofc17_Amelia_006" descr="Young, small business female with journal in modern workplace. ">
            <a:extLst>
              <a:ext uri="{FF2B5EF4-FFF2-40B4-BE49-F238E27FC236}">
                <a16:creationId xmlns:a16="http://schemas.microsoft.com/office/drawing/2014/main" id="{73B1218B-F53A-4144-81D3-6E72572D50BE}"/>
              </a:ext>
            </a:extLst>
          </p:cNvPr>
          <p:cNvPicPr>
            <a:picLocks noGrp="1" noChangeAspect="1"/>
          </p:cNvPicPr>
          <p:nvPr>
            <p:ph type="pic" sz="quarter" idx="17"/>
            <p:custDataLst>
              <p:tags r:id="rId3"/>
            </p:custDataLst>
          </p:nvPr>
        </p:nvPicPr>
        <p:blipFill rotWithShape="1">
          <a:blip r:embed="rId6" cstate="screen">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p:pic>
      <p:graphicFrame>
        <p:nvGraphicFramePr>
          <p:cNvPr id="132" name="Table 132" descr="learn how to code">
            <a:extLst>
              <a:ext uri="{FF2B5EF4-FFF2-40B4-BE49-F238E27FC236}">
                <a16:creationId xmlns:a16="http://schemas.microsoft.com/office/drawing/2014/main" id="{602854A3-B709-4893-A7A7-ECA5177FAE28}"/>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292430902"/>
              </p:ext>
            </p:extLst>
          </p:nvPr>
        </p:nvGraphicFramePr>
        <p:xfrm>
          <a:off x="6852602" y="2119594"/>
          <a:ext cx="3820159" cy="2928615"/>
        </p:xfrm>
        <a:graphic>
          <a:graphicData uri="http://schemas.openxmlformats.org/drawingml/2006/table">
            <a:tbl>
              <a:tblPr firstRow="1" bandRow="1">
                <a:tableStyleId>{2D5ABB26-0587-4C30-8999-92F81FD0307C}</a:tableStyleId>
              </a:tblPr>
              <a:tblGrid>
                <a:gridCol w="1095286">
                  <a:extLst>
                    <a:ext uri="{9D8B030D-6E8A-4147-A177-3AD203B41FA5}">
                      <a16:colId xmlns:a16="http://schemas.microsoft.com/office/drawing/2014/main" val="3725280439"/>
                    </a:ext>
                  </a:extLst>
                </a:gridCol>
                <a:gridCol w="1423824">
                  <a:extLst>
                    <a:ext uri="{9D8B030D-6E8A-4147-A177-3AD203B41FA5}">
                      <a16:colId xmlns:a16="http://schemas.microsoft.com/office/drawing/2014/main" val="3776563889"/>
                    </a:ext>
                  </a:extLst>
                </a:gridCol>
                <a:gridCol w="1301049">
                  <a:extLst>
                    <a:ext uri="{9D8B030D-6E8A-4147-A177-3AD203B41FA5}">
                      <a16:colId xmlns:a16="http://schemas.microsoft.com/office/drawing/2014/main" val="3832914547"/>
                    </a:ext>
                  </a:extLst>
                </a:gridCol>
              </a:tblGrid>
              <a:tr h="770313">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0">
                          <a:solidFill>
                            <a:schemeClr val="lt2"/>
                          </a:solidFill>
                          <a:latin typeface="NSimSun" panose="02010609030101010101" pitchFamily="49" charset="-122"/>
                          <a:ea typeface="NSimSun" panose="02010609030101010101" pitchFamily="49" charset="-122"/>
                        </a:rPr>
                        <a:t>{</a:t>
                      </a:r>
                    </a:p>
                  </a:txBody>
                  <a:tcPr marL="0" marR="0" marT="0" marB="0"/>
                </a:tc>
                <a:tc>
                  <a:txBody>
                    <a:bodyPr/>
                    <a:lstStyle/>
                    <a:p>
                      <a:pPr algn="l"/>
                      <a:endParaRPr lang="en-US">
                        <a:solidFill>
                          <a:schemeClr val="lt2"/>
                        </a:solidFill>
                        <a:latin typeface="Lucida Console" panose="020B0609040504020204" pitchFamily="49" charset="0"/>
                      </a:endParaRPr>
                    </a:p>
                  </a:txBody>
                  <a:tcPr marL="0" marR="0" marT="0" marB="0" anchor="b"/>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0">
                          <a:solidFill>
                            <a:schemeClr val="lt2"/>
                          </a:solidFill>
                          <a:latin typeface="NSimSun" panose="02010609030101010101" pitchFamily="49" charset="-122"/>
                          <a:ea typeface="NSimSun" panose="02010609030101010101" pitchFamily="49" charset="-122"/>
                        </a:rPr>
                        <a:t>}</a:t>
                      </a:r>
                    </a:p>
                  </a:txBody>
                  <a:tcPr marL="0" marR="0" marT="0" marB="0"/>
                </a:tc>
                <a:extLst>
                  <a:ext uri="{0D108BD9-81ED-4DB2-BD59-A6C34878D82A}">
                    <a16:rowId xmlns:a16="http://schemas.microsoft.com/office/drawing/2014/main" val="2957166933"/>
                  </a:ext>
                </a:extLst>
              </a:tr>
              <a:tr h="1195918">
                <a:tc vMerge="1">
                  <a:txBody>
                    <a:bodyPr/>
                    <a:lstStyle/>
                    <a:p>
                      <a:endParaRPr lang="en-US"/>
                    </a:p>
                  </a:txBody>
                  <a:tcPr/>
                </a:tc>
                <a:tc>
                  <a:txBody>
                    <a:bodyPr/>
                    <a:lstStyle/>
                    <a:p>
                      <a:pPr algn="ctr"/>
                      <a:r>
                        <a:rPr lang="en-US" sz="2400" dirty="0">
                          <a:solidFill>
                            <a:schemeClr val="lt2"/>
                          </a:solidFill>
                          <a:latin typeface="Lucida Console" panose="020B0609040504020204" pitchFamily="49" charset="0"/>
                        </a:rPr>
                        <a:t>Azure Synapse SQL Pools</a:t>
                      </a:r>
                    </a:p>
                  </a:txBody>
                  <a:tcPr marL="0" marR="0" marT="0" marB="0" anchor="ctr" anchorCtr="1"/>
                </a:tc>
                <a:tc vMerge="1">
                  <a:txBody>
                    <a:bodyPr/>
                    <a:lstStyle/>
                    <a:p>
                      <a:endParaRPr lang="en-US"/>
                    </a:p>
                  </a:txBody>
                  <a:tcPr/>
                </a:tc>
                <a:extLst>
                  <a:ext uri="{0D108BD9-81ED-4DB2-BD59-A6C34878D82A}">
                    <a16:rowId xmlns:a16="http://schemas.microsoft.com/office/drawing/2014/main" val="4039752142"/>
                  </a:ext>
                </a:extLst>
              </a:tr>
              <a:tr h="695262">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solidFill>
                          <a:schemeClr val="lt2"/>
                        </a:solidFill>
                        <a:latin typeface="Lucida Console" panose="020B0609040504020204" pitchFamily="49" charset="0"/>
                      </a:endParaRPr>
                    </a:p>
                  </a:txBody>
                  <a:tcPr marL="0" marR="0" marT="0" marB="0"/>
                </a:tc>
                <a:tc vMerge="1">
                  <a:txBody>
                    <a:bodyPr/>
                    <a:lstStyle/>
                    <a:p>
                      <a:endParaRPr lang="en-US"/>
                    </a:p>
                  </a:txBody>
                  <a:tcPr/>
                </a:tc>
                <a:extLst>
                  <a:ext uri="{0D108BD9-81ED-4DB2-BD59-A6C34878D82A}">
                    <a16:rowId xmlns:a16="http://schemas.microsoft.com/office/drawing/2014/main" val="98409283"/>
                  </a:ext>
                </a:extLst>
              </a:tr>
            </a:tbl>
          </a:graphicData>
        </a:graphic>
      </p:graphicFrame>
      <p:sp>
        <p:nvSpPr>
          <p:cNvPr id="7" name="Rectangle 6">
            <a:extLst>
              <a:ext uri="{FF2B5EF4-FFF2-40B4-BE49-F238E27FC236}">
                <a16:creationId xmlns:a16="http://schemas.microsoft.com/office/drawing/2014/main" id="{D3EAAD9A-76BF-48B0-A6BF-A24D0A8C5A8F}"/>
              </a:ext>
              <a:ext uri="{C183D7F6-B498-43B3-948B-1728B52AA6E4}">
                <adec:decorative xmlns:adec="http://schemas.microsoft.com/office/drawing/2017/decorative" val="1"/>
              </a:ext>
            </a:extLst>
          </p:cNvPr>
          <p:cNvSpPr/>
          <p:nvPr/>
        </p:nvSpPr>
        <p:spPr bwMode="auto">
          <a:xfrm>
            <a:off x="5334001" y="349"/>
            <a:ext cx="6857999" cy="6861175"/>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294159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Dynamic Management Views</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2"/>
            </p:custDataLst>
          </p:nvPr>
        </p:nvSpPr>
        <p:spPr/>
        <p:txBody>
          <a:bodyPr>
            <a:normAutofit/>
          </a:bodyPr>
          <a:lstStyle/>
          <a:p>
            <a:pPr marL="0" indent="0">
              <a:buNone/>
            </a:pPr>
            <a:endParaRPr lang="en-US" dirty="0">
              <a:solidFill>
                <a:srgbClr val="171717"/>
              </a:solidFill>
              <a:latin typeface="SFMono-Regular"/>
            </a:endParaRPr>
          </a:p>
          <a:p>
            <a:pPr marL="0" indent="0">
              <a:buNone/>
            </a:pPr>
            <a:endParaRPr lang="en-US" dirty="0">
              <a:solidFill>
                <a:srgbClr val="171717"/>
              </a:solidFill>
              <a:latin typeface="Segoe UI" panose="020B0502040204020203" pitchFamily="34" charset="0"/>
            </a:endParaRPr>
          </a:p>
          <a:p>
            <a:endParaRPr lang="en-US" dirty="0"/>
          </a:p>
        </p:txBody>
      </p:sp>
      <p:graphicFrame>
        <p:nvGraphicFramePr>
          <p:cNvPr id="2" name="Table 1">
            <a:extLst>
              <a:ext uri="{FF2B5EF4-FFF2-40B4-BE49-F238E27FC236}">
                <a16:creationId xmlns:a16="http://schemas.microsoft.com/office/drawing/2014/main" id="{CCD8F92B-C2AC-4114-822A-5392D643F2DC}"/>
              </a:ext>
            </a:extLst>
          </p:cNvPr>
          <p:cNvGraphicFramePr>
            <a:graphicFrameLocks noGrp="1"/>
          </p:cNvGraphicFramePr>
          <p:nvPr>
            <p:extLst>
              <p:ext uri="{D42A27DB-BD31-4B8C-83A1-F6EECF244321}">
                <p14:modId xmlns:p14="http://schemas.microsoft.com/office/powerpoint/2010/main" val="3151097260"/>
              </p:ext>
            </p:extLst>
          </p:nvPr>
        </p:nvGraphicFramePr>
        <p:xfrm>
          <a:off x="655636" y="1008993"/>
          <a:ext cx="11136971" cy="5378835"/>
        </p:xfrm>
        <a:graphic>
          <a:graphicData uri="http://schemas.openxmlformats.org/drawingml/2006/table">
            <a:tbl>
              <a:tblPr firstRow="1" firstCol="1" bandRow="1">
                <a:tableStyleId>{5C22544A-7EE6-4342-B048-85BDC9FD1C3A}</a:tableStyleId>
              </a:tblPr>
              <a:tblGrid>
                <a:gridCol w="3617881">
                  <a:extLst>
                    <a:ext uri="{9D8B030D-6E8A-4147-A177-3AD203B41FA5}">
                      <a16:colId xmlns:a16="http://schemas.microsoft.com/office/drawing/2014/main" val="433804636"/>
                    </a:ext>
                  </a:extLst>
                </a:gridCol>
                <a:gridCol w="7519090">
                  <a:extLst>
                    <a:ext uri="{9D8B030D-6E8A-4147-A177-3AD203B41FA5}">
                      <a16:colId xmlns:a16="http://schemas.microsoft.com/office/drawing/2014/main" val="904790671"/>
                    </a:ext>
                  </a:extLst>
                </a:gridCol>
              </a:tblGrid>
              <a:tr h="1075767">
                <a:tc>
                  <a:txBody>
                    <a:bodyPr/>
                    <a:lstStyle/>
                    <a:p>
                      <a:pPr marL="0" marR="0">
                        <a:lnSpc>
                          <a:spcPct val="115000"/>
                        </a:lnSpc>
                        <a:spcBef>
                          <a:spcPts val="600"/>
                        </a:spcBef>
                        <a:spcAft>
                          <a:spcPts val="600"/>
                        </a:spcAft>
                      </a:pPr>
                      <a:r>
                        <a:rPr lang="en-US" sz="2000">
                          <a:solidFill>
                            <a:schemeClr val="tx1"/>
                          </a:solidFill>
                          <a:effectLst/>
                        </a:rPr>
                        <a:t>DMV</a:t>
                      </a:r>
                      <a:endParaRPr lang="en-US" sz="200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r>
                        <a:rPr lang="en-US" sz="2000" dirty="0">
                          <a:solidFill>
                            <a:schemeClr val="tx1"/>
                          </a:solidFill>
                          <a:effectLst/>
                        </a:rPr>
                        <a:t>Log Analytics where Category = ‘&lt;</a:t>
                      </a:r>
                      <a:r>
                        <a:rPr lang="en-US" sz="2000" dirty="0" err="1">
                          <a:solidFill>
                            <a:schemeClr val="tx1"/>
                          </a:solidFill>
                          <a:effectLst/>
                        </a:rPr>
                        <a:t>catagorybelow</a:t>
                      </a:r>
                      <a:r>
                        <a:rPr lang="en-US" sz="2000" dirty="0">
                          <a:solidFill>
                            <a:schemeClr val="tx1"/>
                          </a:solidFill>
                          <a:effectLst/>
                        </a:rPr>
                        <a:t>&gt;’</a:t>
                      </a:r>
                      <a:endParaRPr lang="en-US" sz="20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6588440"/>
                  </a:ext>
                </a:extLst>
              </a:tr>
              <a:tr h="1075767">
                <a:tc>
                  <a:txBody>
                    <a:bodyPr/>
                    <a:lstStyle/>
                    <a:p>
                      <a:pPr marL="0" marR="0">
                        <a:lnSpc>
                          <a:spcPct val="115000"/>
                        </a:lnSpc>
                        <a:spcBef>
                          <a:spcPts val="600"/>
                        </a:spcBef>
                        <a:spcAft>
                          <a:spcPts val="600"/>
                        </a:spcAft>
                      </a:pPr>
                      <a:r>
                        <a:rPr lang="en-US" sz="2000">
                          <a:effectLst/>
                        </a:rPr>
                        <a:t>Sys.dm_pdw_exec_requests</a:t>
                      </a:r>
                      <a:endParaRPr lang="en-US" sz="200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nSpc>
                          <a:spcPct val="115000"/>
                        </a:lnSpc>
                        <a:spcBef>
                          <a:spcPts val="600"/>
                        </a:spcBef>
                        <a:spcAft>
                          <a:spcPts val="600"/>
                        </a:spcAft>
                      </a:pPr>
                      <a:r>
                        <a:rPr lang="en-US" sz="2000" dirty="0" err="1">
                          <a:effectLst/>
                        </a:rPr>
                        <a:t>ExecRequests</a:t>
                      </a:r>
                      <a:endParaRPr lang="en-US" sz="2000" dirty="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9595224"/>
                  </a:ext>
                </a:extLst>
              </a:tr>
              <a:tr h="1075767">
                <a:tc>
                  <a:txBody>
                    <a:bodyPr/>
                    <a:lstStyle/>
                    <a:p>
                      <a:pPr marL="0" marR="0">
                        <a:lnSpc>
                          <a:spcPct val="115000"/>
                        </a:lnSpc>
                        <a:spcBef>
                          <a:spcPts val="600"/>
                        </a:spcBef>
                        <a:spcAft>
                          <a:spcPts val="600"/>
                        </a:spcAft>
                      </a:pPr>
                      <a:r>
                        <a:rPr lang="en-US" sz="2000">
                          <a:effectLst/>
                        </a:rPr>
                        <a:t>Sys.dm_pdw_request_steps</a:t>
                      </a:r>
                      <a:endParaRPr lang="en-US" sz="200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600"/>
                        </a:spcBef>
                        <a:spcAft>
                          <a:spcPts val="600"/>
                        </a:spcAft>
                      </a:pPr>
                      <a:r>
                        <a:rPr lang="en-US" sz="2000">
                          <a:effectLst/>
                        </a:rPr>
                        <a:t>RequestSteps</a:t>
                      </a:r>
                      <a:endParaRPr lang="en-US" sz="200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0516790"/>
                  </a:ext>
                </a:extLst>
              </a:tr>
              <a:tr h="1075767">
                <a:tc>
                  <a:txBody>
                    <a:bodyPr/>
                    <a:lstStyle/>
                    <a:p>
                      <a:pPr marL="0" marR="0">
                        <a:lnSpc>
                          <a:spcPct val="115000"/>
                        </a:lnSpc>
                        <a:spcBef>
                          <a:spcPts val="600"/>
                        </a:spcBef>
                        <a:spcAft>
                          <a:spcPts val="600"/>
                        </a:spcAft>
                      </a:pPr>
                      <a:r>
                        <a:rPr lang="en-US" sz="2000">
                          <a:effectLst/>
                        </a:rPr>
                        <a:t>Sys.dm_pdw_dms_workers</a:t>
                      </a:r>
                      <a:endParaRPr lang="en-US" sz="200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600"/>
                        </a:spcBef>
                        <a:spcAft>
                          <a:spcPts val="600"/>
                        </a:spcAft>
                      </a:pPr>
                      <a:r>
                        <a:rPr lang="en-US" sz="2000" dirty="0" err="1">
                          <a:effectLst/>
                        </a:rPr>
                        <a:t>DmsWorkers</a:t>
                      </a:r>
                      <a:endParaRPr lang="en-US" sz="2000" dirty="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9761473"/>
                  </a:ext>
                </a:extLst>
              </a:tr>
              <a:tr h="1075767">
                <a:tc>
                  <a:txBody>
                    <a:bodyPr/>
                    <a:lstStyle/>
                    <a:p>
                      <a:pPr marL="0" marR="0">
                        <a:lnSpc>
                          <a:spcPct val="115000"/>
                        </a:lnSpc>
                        <a:spcBef>
                          <a:spcPts val="600"/>
                        </a:spcBef>
                        <a:spcAft>
                          <a:spcPts val="600"/>
                        </a:spcAft>
                      </a:pPr>
                      <a:r>
                        <a:rPr lang="en-US" sz="2000">
                          <a:effectLst/>
                        </a:rPr>
                        <a:t>Sys.dm_pdw_sql_requests</a:t>
                      </a:r>
                      <a:endParaRPr lang="en-US" sz="200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600"/>
                        </a:spcBef>
                        <a:spcAft>
                          <a:spcPts val="600"/>
                        </a:spcAft>
                      </a:pPr>
                      <a:r>
                        <a:rPr lang="en-US" sz="2000" dirty="0" err="1">
                          <a:effectLst/>
                        </a:rPr>
                        <a:t>SqlRequests</a:t>
                      </a:r>
                      <a:r>
                        <a:rPr lang="en-US" sz="2000" dirty="0">
                          <a:effectLst/>
                        </a:rPr>
                        <a:t> </a:t>
                      </a:r>
                      <a:endParaRPr lang="en-US" sz="2000" dirty="0">
                        <a:solidFill>
                          <a:srgbClr val="FF0066"/>
                        </a:solidFill>
                        <a:effectLst/>
                        <a:latin typeface="Segoe UI" panose="020B0502040204020203"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17539336"/>
                  </a:ext>
                </a:extLst>
              </a:tr>
            </a:tbl>
          </a:graphicData>
        </a:graphic>
      </p:graphicFrame>
    </p:spTree>
    <p:custDataLst>
      <p:tags r:id="rId1"/>
    </p:custDataLst>
    <p:extLst>
      <p:ext uri="{BB962C8B-B14F-4D97-AF65-F5344CB8AC3E}">
        <p14:creationId xmlns:p14="http://schemas.microsoft.com/office/powerpoint/2010/main" val="19083931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Monitoring</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normAutofit/>
          </a:bodyPr>
          <a:lstStyle/>
          <a:p>
            <a:pPr marL="0" indent="0">
              <a:buNone/>
            </a:pPr>
            <a:endParaRPr lang="en-US" dirty="0">
              <a:solidFill>
                <a:srgbClr val="171717"/>
              </a:solidFill>
              <a:latin typeface="SFMono-Regular"/>
            </a:endParaRPr>
          </a:p>
          <a:p>
            <a:pPr marL="0" indent="0">
              <a:buNone/>
            </a:pPr>
            <a:endParaRPr lang="en-US" dirty="0">
              <a:solidFill>
                <a:srgbClr val="171717"/>
              </a:solidFill>
              <a:latin typeface="Segoe UI" panose="020B0502040204020203" pitchFamily="34" charset="0"/>
            </a:endParaRPr>
          </a:p>
          <a:p>
            <a:endParaRPr lang="en-US" dirty="0"/>
          </a:p>
        </p:txBody>
      </p:sp>
      <p:pic>
        <p:nvPicPr>
          <p:cNvPr id="3" name="Picture 2">
            <a:extLst>
              <a:ext uri="{FF2B5EF4-FFF2-40B4-BE49-F238E27FC236}">
                <a16:creationId xmlns:a16="http://schemas.microsoft.com/office/drawing/2014/main" id="{1AA7E9BB-1790-4D95-8EFF-789C3179DE69}"/>
              </a:ext>
            </a:extLst>
          </p:cNvPr>
          <p:cNvPicPr>
            <a:picLocks noChangeAspect="1"/>
          </p:cNvPicPr>
          <p:nvPr/>
        </p:nvPicPr>
        <p:blipFill>
          <a:blip r:embed="rId6"/>
          <a:stretch>
            <a:fillRect/>
          </a:stretch>
        </p:blipFill>
        <p:spPr>
          <a:xfrm>
            <a:off x="228598" y="4310269"/>
            <a:ext cx="11747502" cy="1590261"/>
          </a:xfrm>
          <a:prstGeom prst="rect">
            <a:avLst/>
          </a:prstGeom>
        </p:spPr>
      </p:pic>
      <p:pic>
        <p:nvPicPr>
          <p:cNvPr id="8" name="Picture 7" descr="A picture containing knife, table&#10;&#10;Description automatically generated">
            <a:extLst>
              <a:ext uri="{FF2B5EF4-FFF2-40B4-BE49-F238E27FC236}">
                <a16:creationId xmlns:a16="http://schemas.microsoft.com/office/drawing/2014/main" id="{1ED27AE4-8701-41EE-8A79-BE4478E94E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37" y="1611915"/>
            <a:ext cx="8653463" cy="2285682"/>
          </a:xfrm>
          <a:prstGeom prst="rect">
            <a:avLst/>
          </a:prstGeom>
        </p:spPr>
      </p:pic>
    </p:spTree>
    <p:custDataLst>
      <p:tags r:id="rId1"/>
    </p:custDataLst>
    <p:extLst>
      <p:ext uri="{BB962C8B-B14F-4D97-AF65-F5344CB8AC3E}">
        <p14:creationId xmlns:p14="http://schemas.microsoft.com/office/powerpoint/2010/main" val="30683285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Monitoring</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normAutofit/>
          </a:bodyPr>
          <a:lstStyle/>
          <a:p>
            <a:pPr marL="0" indent="0">
              <a:buNone/>
            </a:pPr>
            <a:endParaRPr lang="en-US" dirty="0">
              <a:solidFill>
                <a:srgbClr val="171717"/>
              </a:solidFill>
              <a:latin typeface="SFMono-Regular"/>
            </a:endParaRPr>
          </a:p>
          <a:p>
            <a:pPr marL="0" indent="0">
              <a:buNone/>
            </a:pPr>
            <a:endParaRPr lang="en-US" dirty="0">
              <a:solidFill>
                <a:srgbClr val="171717"/>
              </a:solidFill>
              <a:latin typeface="Segoe UI" panose="020B0502040204020203" pitchFamily="34" charset="0"/>
            </a:endParaRP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6BA95598-54D6-4F15-8385-CEE9CC45E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36" y="2860589"/>
            <a:ext cx="10706100" cy="2495550"/>
          </a:xfrm>
          <a:prstGeom prst="rect">
            <a:avLst/>
          </a:prstGeom>
        </p:spPr>
      </p:pic>
      <p:sp>
        <p:nvSpPr>
          <p:cNvPr id="9" name="Rectangle 8">
            <a:extLst>
              <a:ext uri="{FF2B5EF4-FFF2-40B4-BE49-F238E27FC236}">
                <a16:creationId xmlns:a16="http://schemas.microsoft.com/office/drawing/2014/main" id="{C299CF68-C645-47E3-8615-ABC58ABA9DAF}"/>
              </a:ext>
            </a:extLst>
          </p:cNvPr>
          <p:cNvSpPr/>
          <p:nvPr/>
        </p:nvSpPr>
        <p:spPr bwMode="auto">
          <a:xfrm>
            <a:off x="2903837" y="1597909"/>
            <a:ext cx="7525265" cy="679621"/>
          </a:xfrm>
          <a:prstGeom prst="rect">
            <a:avLst/>
          </a:prstGeom>
          <a:solidFill>
            <a:schemeClr val="bg1"/>
          </a:solid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8F8265E-41BA-49A5-86C6-5CA064EF7878}"/>
              </a:ext>
            </a:extLst>
          </p:cNvPr>
          <p:cNvSpPr txBox="1"/>
          <p:nvPr/>
        </p:nvSpPr>
        <p:spPr>
          <a:xfrm>
            <a:off x="3077249" y="1831107"/>
            <a:ext cx="7178440"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Result_cache_hit</a:t>
            </a:r>
            <a:r>
              <a:rPr lang="en-US" sz="2000" dirty="0">
                <a:gradFill>
                  <a:gsLst>
                    <a:gs pos="2917">
                      <a:schemeClr val="tx1"/>
                    </a:gs>
                    <a:gs pos="30000">
                      <a:schemeClr val="tx1"/>
                    </a:gs>
                  </a:gsLst>
                  <a:lin ang="5400000" scaled="0"/>
                </a:gradFill>
              </a:rPr>
              <a:t> returns 1 for a cache hit and 0 for a cache miss.</a:t>
            </a:r>
          </a:p>
        </p:txBody>
      </p:sp>
      <p:cxnSp>
        <p:nvCxnSpPr>
          <p:cNvPr id="14" name="Straight Arrow Connector 13">
            <a:extLst>
              <a:ext uri="{FF2B5EF4-FFF2-40B4-BE49-F238E27FC236}">
                <a16:creationId xmlns:a16="http://schemas.microsoft.com/office/drawing/2014/main" id="{D02D83A7-CF04-471B-AC54-C05FF3B29445}"/>
              </a:ext>
            </a:extLst>
          </p:cNvPr>
          <p:cNvCxnSpPr>
            <a:stCxn id="9" idx="2"/>
          </p:cNvCxnSpPr>
          <p:nvPr/>
        </p:nvCxnSpPr>
        <p:spPr>
          <a:xfrm>
            <a:off x="6666470" y="2277530"/>
            <a:ext cx="1921476" cy="95994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689836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Space Used</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a:xfrm>
            <a:off x="655637" y="1248047"/>
            <a:ext cx="11088687" cy="3024154"/>
          </a:xfrm>
        </p:spPr>
        <p:txBody>
          <a:bodyPr>
            <a:normAutofit/>
          </a:bodyPr>
          <a:lstStyle/>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solidFill>
                <a:srgbClr val="0101FD"/>
              </a:solidFill>
              <a:latin typeface="SFMono-Regular"/>
            </a:endParaRPr>
          </a:p>
          <a:p>
            <a:pPr marL="0" indent="0">
              <a:buNone/>
            </a:pPr>
            <a:endParaRPr lang="en-US" dirty="0">
              <a:solidFill>
                <a:srgbClr val="171717"/>
              </a:solidFill>
              <a:latin typeface="Segoe UI" panose="020B0502040204020203" pitchFamily="34" charset="0"/>
            </a:endParaRPr>
          </a:p>
          <a:p>
            <a:pPr marL="0" indent="0">
              <a:buNone/>
            </a:pPr>
            <a:endParaRPr lang="en-US" dirty="0"/>
          </a:p>
          <a:p>
            <a:endParaRPr lang="en-US" dirty="0"/>
          </a:p>
          <a:p>
            <a:endParaRPr lang="en-US" dirty="0"/>
          </a:p>
        </p:txBody>
      </p:sp>
      <p:graphicFrame>
        <p:nvGraphicFramePr>
          <p:cNvPr id="8" name="Diagram 7">
            <a:extLst>
              <a:ext uri="{FF2B5EF4-FFF2-40B4-BE49-F238E27FC236}">
                <a16:creationId xmlns:a16="http://schemas.microsoft.com/office/drawing/2014/main" id="{195005D5-B9DA-478F-8EBD-236EA71C83EC}"/>
              </a:ext>
            </a:extLst>
          </p:cNvPr>
          <p:cNvGraphicFramePr/>
          <p:nvPr>
            <p:extLst>
              <p:ext uri="{D42A27DB-BD31-4B8C-83A1-F6EECF244321}">
                <p14:modId xmlns:p14="http://schemas.microsoft.com/office/powerpoint/2010/main" val="3835646485"/>
              </p:ext>
            </p:extLst>
          </p:nvPr>
        </p:nvGraphicFramePr>
        <p:xfrm>
          <a:off x="1246015" y="1714390"/>
          <a:ext cx="9907929" cy="31821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367679126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Cleanup</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a:xfrm>
            <a:off x="655637" y="1248047"/>
            <a:ext cx="11088687" cy="3024154"/>
          </a:xfrm>
        </p:spPr>
        <p:txBody>
          <a:bodyPr>
            <a:normAutofit/>
          </a:bodyPr>
          <a:lstStyle/>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p>
          <a:p>
            <a:pPr marL="310896" lvl="1" indent="0">
              <a:buNone/>
            </a:pPr>
            <a:endParaRPr lang="en-US" dirty="0">
              <a:solidFill>
                <a:srgbClr val="0101FD"/>
              </a:solidFill>
              <a:latin typeface="SFMono-Regular"/>
            </a:endParaRPr>
          </a:p>
          <a:p>
            <a:pPr marL="0" indent="0">
              <a:buNone/>
            </a:pPr>
            <a:endParaRPr lang="en-US" dirty="0">
              <a:solidFill>
                <a:srgbClr val="171717"/>
              </a:solidFill>
              <a:latin typeface="Segoe UI" panose="020B0502040204020203" pitchFamily="34" charset="0"/>
            </a:endParaRPr>
          </a:p>
          <a:p>
            <a:pPr marL="0" indent="0">
              <a:buNone/>
            </a:pPr>
            <a:endParaRPr lang="en-US" dirty="0"/>
          </a:p>
          <a:p>
            <a:endParaRPr lang="en-US" dirty="0"/>
          </a:p>
          <a:p>
            <a:endParaRPr lang="en-US" dirty="0"/>
          </a:p>
        </p:txBody>
      </p:sp>
      <p:graphicFrame>
        <p:nvGraphicFramePr>
          <p:cNvPr id="6" name="Diagram 5">
            <a:extLst>
              <a:ext uri="{FF2B5EF4-FFF2-40B4-BE49-F238E27FC236}">
                <a16:creationId xmlns:a16="http://schemas.microsoft.com/office/drawing/2014/main" id="{2A8B0B2B-293F-4F09-9E83-EDB6F35F2919}"/>
              </a:ext>
            </a:extLst>
          </p:cNvPr>
          <p:cNvGraphicFramePr/>
          <p:nvPr>
            <p:extLst>
              <p:ext uri="{D42A27DB-BD31-4B8C-83A1-F6EECF244321}">
                <p14:modId xmlns:p14="http://schemas.microsoft.com/office/powerpoint/2010/main" val="871156248"/>
              </p:ext>
            </p:extLst>
          </p:nvPr>
        </p:nvGraphicFramePr>
        <p:xfrm>
          <a:off x="883085" y="1296444"/>
          <a:ext cx="9995770" cy="38642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397805277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Management</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normAutofit/>
          </a:bodyPr>
          <a:lstStyle/>
          <a:p>
            <a:pPr lvl="1"/>
            <a:endParaRPr lang="en-US" dirty="0"/>
          </a:p>
          <a:p>
            <a:pPr marL="0" indent="0">
              <a:buNone/>
            </a:pPr>
            <a:endParaRPr lang="en-US" dirty="0"/>
          </a:p>
          <a:p>
            <a:endParaRPr lang="en-US" dirty="0"/>
          </a:p>
          <a:p>
            <a:endParaRPr lang="en-US" dirty="0"/>
          </a:p>
        </p:txBody>
      </p:sp>
      <p:graphicFrame>
        <p:nvGraphicFramePr>
          <p:cNvPr id="9" name="Diagram 8">
            <a:extLst>
              <a:ext uri="{FF2B5EF4-FFF2-40B4-BE49-F238E27FC236}">
                <a16:creationId xmlns:a16="http://schemas.microsoft.com/office/drawing/2014/main" id="{C4C40C3E-9D70-4D40-918B-E1C51CEE7411}"/>
              </a:ext>
            </a:extLst>
          </p:cNvPr>
          <p:cNvGraphicFramePr/>
          <p:nvPr>
            <p:extLst>
              <p:ext uri="{D42A27DB-BD31-4B8C-83A1-F6EECF244321}">
                <p14:modId xmlns:p14="http://schemas.microsoft.com/office/powerpoint/2010/main" val="2011587906"/>
              </p:ext>
            </p:extLst>
          </p:nvPr>
        </p:nvGraphicFramePr>
        <p:xfrm>
          <a:off x="601248" y="1659699"/>
          <a:ext cx="11016641" cy="35072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172837507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2: Replicated Table Caching</a:t>
            </a:r>
          </a:p>
        </p:txBody>
      </p:sp>
    </p:spTree>
    <p:extLst>
      <p:ext uri="{BB962C8B-B14F-4D97-AF65-F5344CB8AC3E}">
        <p14:creationId xmlns:p14="http://schemas.microsoft.com/office/powerpoint/2010/main" val="245963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Understand replicated tables and replicated caching</a:t>
            </a:r>
          </a:p>
          <a:p>
            <a:pPr lvl="1"/>
            <a:r>
              <a:rPr lang="en-US" dirty="0"/>
              <a:t>Benefits of replicated table caching</a:t>
            </a:r>
          </a:p>
          <a:p>
            <a:pPr lvl="1"/>
            <a:r>
              <a:rPr lang="en-US" dirty="0"/>
              <a:t>Best practices for replicated tables</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164628581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Tables</a:t>
            </a:r>
          </a:p>
        </p:txBody>
      </p:sp>
      <p:graphicFrame>
        <p:nvGraphicFramePr>
          <p:cNvPr id="3" name="Diagram 2">
            <a:extLst>
              <a:ext uri="{FF2B5EF4-FFF2-40B4-BE49-F238E27FC236}">
                <a16:creationId xmlns:a16="http://schemas.microsoft.com/office/drawing/2014/main" id="{E7490EFC-1C92-4AB8-8058-3938AABDDA2B}"/>
              </a:ext>
            </a:extLst>
          </p:cNvPr>
          <p:cNvGraphicFramePr/>
          <p:nvPr>
            <p:extLst>
              <p:ext uri="{D42A27DB-BD31-4B8C-83A1-F6EECF244321}">
                <p14:modId xmlns:p14="http://schemas.microsoft.com/office/powerpoint/2010/main" val="586213857"/>
              </p:ext>
            </p:extLst>
          </p:nvPr>
        </p:nvGraphicFramePr>
        <p:xfrm>
          <a:off x="655637" y="1165412"/>
          <a:ext cx="10625560" cy="5109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2478678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Tables</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2"/>
            </p:custDataLst>
          </p:nvPr>
        </p:nvSpPr>
        <p:spPr/>
        <p:txBody>
          <a:bodyPr>
            <a:normAutofit/>
          </a:bodyPr>
          <a:lstStyle/>
          <a:p>
            <a:pPr marL="0" indent="0">
              <a:buNone/>
            </a:pPr>
            <a:r>
              <a:rPr lang="en-US" dirty="0"/>
              <a:t>Should a table be replicated? It depends…</a:t>
            </a:r>
          </a:p>
          <a:p>
            <a:pPr marL="0" indent="0">
              <a:buNone/>
            </a:pPr>
            <a:endParaRPr lang="en-US" dirty="0"/>
          </a:p>
        </p:txBody>
      </p:sp>
      <p:sp>
        <p:nvSpPr>
          <p:cNvPr id="2" name="Rectangle: Rounded Corners 1">
            <a:extLst>
              <a:ext uri="{FF2B5EF4-FFF2-40B4-BE49-F238E27FC236}">
                <a16:creationId xmlns:a16="http://schemas.microsoft.com/office/drawing/2014/main" id="{2DA3373E-E77F-48A7-8746-6E2066BE424F}"/>
              </a:ext>
            </a:extLst>
          </p:cNvPr>
          <p:cNvSpPr/>
          <p:nvPr/>
        </p:nvSpPr>
        <p:spPr bwMode="auto">
          <a:xfrm>
            <a:off x="655632" y="1956371"/>
            <a:ext cx="9702805" cy="7429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Frequent insert/update/delete operations</a:t>
            </a:r>
          </a:p>
        </p:txBody>
      </p:sp>
      <p:sp>
        <p:nvSpPr>
          <p:cNvPr id="3" name="Rectangle: Rounded Corners 2">
            <a:extLst>
              <a:ext uri="{FF2B5EF4-FFF2-40B4-BE49-F238E27FC236}">
                <a16:creationId xmlns:a16="http://schemas.microsoft.com/office/drawing/2014/main" id="{D210EDA9-F53A-498A-B54D-BE6DEC7863EC}"/>
              </a:ext>
            </a:extLst>
          </p:cNvPr>
          <p:cNvSpPr/>
          <p:nvPr/>
        </p:nvSpPr>
        <p:spPr bwMode="auto">
          <a:xfrm>
            <a:off x="655633" y="2927916"/>
            <a:ext cx="9702805" cy="74295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Frequent scaling of the database</a:t>
            </a:r>
          </a:p>
        </p:txBody>
      </p:sp>
      <p:sp>
        <p:nvSpPr>
          <p:cNvPr id="6" name="Rectangle: Rounded Corners 5">
            <a:extLst>
              <a:ext uri="{FF2B5EF4-FFF2-40B4-BE49-F238E27FC236}">
                <a16:creationId xmlns:a16="http://schemas.microsoft.com/office/drawing/2014/main" id="{F4089F9F-463A-4197-AF74-BF7263602EF0}"/>
              </a:ext>
            </a:extLst>
          </p:cNvPr>
          <p:cNvSpPr/>
          <p:nvPr/>
        </p:nvSpPr>
        <p:spPr bwMode="auto">
          <a:xfrm>
            <a:off x="655632" y="3879128"/>
            <a:ext cx="9702805" cy="74295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Wide table with few columns accessed</a:t>
            </a:r>
          </a:p>
        </p:txBody>
      </p:sp>
      <p:sp>
        <p:nvSpPr>
          <p:cNvPr id="8" name="TextBox 7">
            <a:extLst>
              <a:ext uri="{FF2B5EF4-FFF2-40B4-BE49-F238E27FC236}">
                <a16:creationId xmlns:a16="http://schemas.microsoft.com/office/drawing/2014/main" id="{90DDB97F-A880-4323-81B4-42E92D4BE1C4}"/>
              </a:ext>
            </a:extLst>
          </p:cNvPr>
          <p:cNvSpPr txBox="1"/>
          <p:nvPr/>
        </p:nvSpPr>
        <p:spPr>
          <a:xfrm>
            <a:off x="5621338" y="5080554"/>
            <a:ext cx="5557837"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…Consider a different distribution.</a:t>
            </a:r>
          </a:p>
        </p:txBody>
      </p:sp>
      <p:sp>
        <p:nvSpPr>
          <p:cNvPr id="9" name="Arrow: Right 8">
            <a:extLst>
              <a:ext uri="{FF2B5EF4-FFF2-40B4-BE49-F238E27FC236}">
                <a16:creationId xmlns:a16="http://schemas.microsoft.com/office/drawing/2014/main" id="{029CCA65-C64A-4F4D-B6D2-081E1035911C}"/>
              </a:ext>
            </a:extLst>
          </p:cNvPr>
          <p:cNvSpPr/>
          <p:nvPr/>
        </p:nvSpPr>
        <p:spPr bwMode="auto">
          <a:xfrm>
            <a:off x="3157538" y="4995557"/>
            <a:ext cx="2214562" cy="505859"/>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83860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grpId="0" nodeType="withEffect">
                                  <p:stCondLst>
                                    <p:cond delay="15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dirty="0"/>
              <a:t>Optimizing Caching</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dirty="0"/>
              <a:t>Module 6</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a:xfrm>
            <a:off x="642750" y="314236"/>
            <a:ext cx="10666833" cy="462434"/>
          </a:xfrm>
        </p:spPr>
        <p:txBody>
          <a:bodyPr/>
          <a:lstStyle/>
          <a:p>
            <a:r>
              <a:rPr lang="en-US" dirty="0"/>
              <a:t>Replicated Table Scenarios</a:t>
            </a:r>
          </a:p>
        </p:txBody>
      </p:sp>
      <p:graphicFrame>
        <p:nvGraphicFramePr>
          <p:cNvPr id="9" name="Content Placeholder 8">
            <a:extLst>
              <a:ext uri="{FF2B5EF4-FFF2-40B4-BE49-F238E27FC236}">
                <a16:creationId xmlns:a16="http://schemas.microsoft.com/office/drawing/2014/main" id="{303C916B-8333-4A9A-BD8C-2D8B26E6C9DA}"/>
              </a:ext>
            </a:extLst>
          </p:cNvPr>
          <p:cNvGraphicFramePr>
            <a:graphicFrameLocks noGrp="1"/>
          </p:cNvGraphicFramePr>
          <p:nvPr>
            <p:ph idx="1"/>
            <p:extLst>
              <p:ext uri="{D42A27DB-BD31-4B8C-83A1-F6EECF244321}">
                <p14:modId xmlns:p14="http://schemas.microsoft.com/office/powerpoint/2010/main" val="4220591776"/>
              </p:ext>
            </p:extLst>
          </p:nvPr>
        </p:nvGraphicFramePr>
        <p:xfrm>
          <a:off x="642750" y="915562"/>
          <a:ext cx="8527484" cy="2412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8"/>
          <a:stretch>
            <a:fillRect/>
          </a:stretch>
        </p:blipFill>
        <p:spPr>
          <a:xfrm>
            <a:off x="3808680" y="3712748"/>
            <a:ext cx="4535423" cy="2928522"/>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756494" y="4915257"/>
            <a:ext cx="1828541" cy="13714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568577" y="4915257"/>
            <a:ext cx="1828541" cy="13714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589282" y="3093035"/>
            <a:ext cx="1828541" cy="13714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776369" y="3093035"/>
            <a:ext cx="1828541" cy="13714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a:xfrm>
            <a:off x="642750" y="314236"/>
            <a:ext cx="10666833" cy="461665"/>
          </a:xfrm>
        </p:spPr>
        <p:txBody>
          <a:bodyPr/>
          <a:lstStyle/>
          <a:p>
            <a:r>
              <a:rPr lang="en-US"/>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21724" y="1539662"/>
            <a:ext cx="7814147" cy="4454111"/>
          </a:xfrm>
        </p:spPr>
        <p:txBody>
          <a:bodyPr/>
          <a:lstStyle/>
          <a:p>
            <a:pPr marL="0" indent="0">
              <a:spcBef>
                <a:spcPts val="0"/>
              </a:spcBef>
              <a:buNone/>
            </a:pPr>
            <a:r>
              <a:rPr lang="en-GB" sz="1600" dirty="0">
                <a:solidFill>
                  <a:srgbClr val="0000FF"/>
                </a:solidFill>
                <a:highlight>
                  <a:srgbClr val="FFFFFF"/>
                </a:highlight>
                <a:latin typeface="Consolas" panose="020B0609020204030204" pitchFamily="49" charset="0"/>
              </a:rPr>
              <a:t>CREATE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TABLE</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dbo</a:t>
            </a:r>
            <a:r>
              <a:rPr lang="en-GB" sz="1600" dirty="0" err="1">
                <a:solidFill>
                  <a:srgbClr val="808080"/>
                </a:solidFill>
                <a:highlight>
                  <a:srgbClr val="FFFFFF"/>
                </a:highlight>
                <a:latin typeface="Consolas" panose="020B0609020204030204" pitchFamily="49" charset="0"/>
              </a:rPr>
              <a:t>.</a:t>
            </a:r>
            <a:r>
              <a:rPr lang="en-GB" sz="1600" dirty="0" err="1">
                <a:solidFill>
                  <a:srgbClr val="000000"/>
                </a:solidFill>
                <a:highlight>
                  <a:srgbClr val="FFFFFF"/>
                </a:highlight>
                <a:latin typeface="Consolas" panose="020B0609020204030204" pitchFamily="49" charset="0"/>
              </a:rPr>
              <a:t>DimCustomer</a:t>
            </a:r>
            <a:endParaRPr lang="en-GB" sz="1600" dirty="0">
              <a:solidFill>
                <a:srgbClr val="0000FF"/>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CustomerKey</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int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NOT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GeographyKey</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int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CustomerAlternateKey</a:t>
            </a:r>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nvarchar</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15</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NOT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r>
              <a:rPr lang="en-GB" sz="1600" dirty="0">
                <a:solidFill>
                  <a:srgbClr val="000000"/>
                </a:solidFill>
                <a:highlight>
                  <a:srgbClr val="FFFFFF"/>
                </a:highlight>
                <a:latin typeface="Consolas" panose="020B0609020204030204" pitchFamily="49" charset="0"/>
              </a:rPr>
              <a:t> </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Title                </a:t>
            </a:r>
            <a:r>
              <a:rPr lang="en-GB" sz="1600" dirty="0" err="1">
                <a:solidFill>
                  <a:srgbClr val="0000FF"/>
                </a:solidFill>
                <a:highlight>
                  <a:srgbClr val="FFFFFF"/>
                </a:highlight>
                <a:latin typeface="Consolas" panose="020B0609020204030204" pitchFamily="49" charset="0"/>
              </a:rPr>
              <a:t>nvarchar</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8</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r>
              <a:rPr lang="en-GB" sz="1600" dirty="0">
                <a:solidFill>
                  <a:srgbClr val="000000"/>
                </a:solidFill>
                <a:highlight>
                  <a:srgbClr val="FFFFFF"/>
                </a:highlight>
                <a:latin typeface="Consolas" panose="020B0609020204030204" pitchFamily="49" charset="0"/>
              </a:rPr>
              <a:t> </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FirstName            </a:t>
            </a:r>
            <a:r>
              <a:rPr lang="en-GB" sz="1600" dirty="0" err="1">
                <a:solidFill>
                  <a:srgbClr val="0000FF"/>
                </a:solidFill>
                <a:highlight>
                  <a:srgbClr val="FFFFFF"/>
                </a:highlight>
                <a:latin typeface="Consolas" panose="020B0609020204030204" pitchFamily="49" charset="0"/>
              </a:rPr>
              <a:t>nvarchar</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50</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r>
              <a:rPr lang="en-GB" sz="1600" dirty="0">
                <a:solidFill>
                  <a:srgbClr val="000000"/>
                </a:solidFill>
                <a:highlight>
                  <a:srgbClr val="FFFFFF"/>
                </a:highlight>
                <a:latin typeface="Consolas" panose="020B0609020204030204" pitchFamily="49" charset="0"/>
              </a:rPr>
              <a:t> </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LastName</a:t>
            </a:r>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nvarchar</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50</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r>
              <a:rPr lang="en-GB" sz="1600" dirty="0">
                <a:solidFill>
                  <a:srgbClr val="000000"/>
                </a:solidFill>
                <a:highlight>
                  <a:srgbClr val="FFFFFF"/>
                </a:highlight>
                <a:latin typeface="Consolas" panose="020B0609020204030204" pitchFamily="49" charset="0"/>
              </a:rPr>
              <a:t> </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BirthDate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date</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it-IT" sz="1600" dirty="0">
                <a:solidFill>
                  <a:srgbClr val="000000"/>
                </a:solidFill>
                <a:highlight>
                  <a:srgbClr val="FFFFFF"/>
                </a:highlight>
                <a:latin typeface="Consolas" panose="020B0609020204030204" pitchFamily="49" charset="0"/>
              </a:rPr>
              <a:t>   Gender               </a:t>
            </a:r>
            <a:r>
              <a:rPr lang="it-IT" sz="1600" dirty="0">
                <a:solidFill>
                  <a:srgbClr val="0000FF"/>
                </a:solidFill>
                <a:highlight>
                  <a:srgbClr val="FFFFFF"/>
                </a:highlight>
                <a:latin typeface="Consolas" panose="020B0609020204030204" pitchFamily="49" charset="0"/>
              </a:rPr>
              <a:t>nvarchar</a:t>
            </a:r>
            <a:r>
              <a:rPr lang="it-IT" sz="1600" dirty="0">
                <a:solidFill>
                  <a:srgbClr val="808080"/>
                </a:solidFill>
                <a:highlight>
                  <a:srgbClr val="FFFFFF"/>
                </a:highlight>
                <a:latin typeface="Consolas" panose="020B0609020204030204" pitchFamily="49" charset="0"/>
              </a:rPr>
              <a:t>(</a:t>
            </a:r>
            <a:r>
              <a:rPr lang="it-IT" sz="1600" dirty="0">
                <a:solidFill>
                  <a:srgbClr val="000000"/>
                </a:solidFill>
                <a:highlight>
                  <a:srgbClr val="FFFFFF"/>
                </a:highlight>
                <a:latin typeface="Consolas" panose="020B0609020204030204" pitchFamily="49" charset="0"/>
              </a:rPr>
              <a:t>1</a:t>
            </a:r>
            <a:r>
              <a:rPr lang="it-IT" sz="1600" dirty="0">
                <a:solidFill>
                  <a:srgbClr val="808080"/>
                </a:solidFill>
                <a:highlight>
                  <a:srgbClr val="FFFFFF"/>
                </a:highlight>
                <a:latin typeface="Consolas" panose="020B0609020204030204" pitchFamily="49" charset="0"/>
              </a:rPr>
              <a:t>)</a:t>
            </a:r>
            <a:r>
              <a:rPr lang="it-IT" sz="1600" dirty="0">
                <a:solidFill>
                  <a:srgbClr val="000000"/>
                </a:solidFill>
                <a:highlight>
                  <a:srgbClr val="FFFFFF"/>
                </a:highlight>
                <a:latin typeface="Consolas" panose="020B0609020204030204" pitchFamily="49" charset="0"/>
              </a:rPr>
              <a:t>     </a:t>
            </a:r>
            <a:r>
              <a:rPr lang="it-IT" sz="1600" dirty="0">
                <a:solidFill>
                  <a:srgbClr val="808080"/>
                </a:solidFill>
                <a:highlight>
                  <a:srgbClr val="FFFFFF"/>
                </a:highlight>
                <a:latin typeface="Consolas" panose="020B0609020204030204" pitchFamily="49" charset="0"/>
              </a:rPr>
              <a:t>NULL</a:t>
            </a:r>
            <a:endParaRPr lang="it-IT"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EmailAddress</a:t>
            </a:r>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nvarchar</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50</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r>
              <a:rPr lang="en-GB" sz="1600" dirty="0">
                <a:solidFill>
                  <a:srgbClr val="000000"/>
                </a:solidFill>
                <a:highlight>
                  <a:srgbClr val="FFFFFF"/>
                </a:highlight>
                <a:latin typeface="Consolas" panose="020B0609020204030204" pitchFamily="49" charset="0"/>
              </a:rPr>
              <a:t> </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YearlyIncome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money</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DateFirstPurchase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date</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NULL</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808080"/>
                </a:solidFill>
                <a:highlight>
                  <a:srgbClr val="FFFFFF"/>
                </a:highlight>
                <a:latin typeface="Consolas" panose="020B0609020204030204" pitchFamily="49" charset="0"/>
              </a:rPr>
              <a:t>)</a:t>
            </a:r>
            <a:endParaRPr lang="en-GB" sz="1600" dirty="0">
              <a:solidFill>
                <a:srgbClr val="000000"/>
              </a:solidFill>
              <a:highlight>
                <a:srgbClr val="FFFFFF"/>
              </a:highlight>
              <a:latin typeface="Consolas" panose="020B0609020204030204" pitchFamily="49" charset="0"/>
            </a:endParaRPr>
          </a:p>
          <a:p>
            <a:pPr marL="0" indent="0">
              <a:spcBef>
                <a:spcPts val="0"/>
              </a:spcBef>
              <a:buNone/>
            </a:pPr>
            <a:r>
              <a:rPr lang="en-GB" sz="1600" dirty="0">
                <a:solidFill>
                  <a:srgbClr val="0000FF"/>
                </a:solidFill>
                <a:highlight>
                  <a:srgbClr val="FFFFFF"/>
                </a:highlight>
                <a:latin typeface="Consolas" panose="020B0609020204030204" pitchFamily="49" charset="0"/>
              </a:rPr>
              <a:t>WITH </a:t>
            </a:r>
          </a:p>
          <a:p>
            <a:pPr marL="0" indent="0">
              <a:spcBef>
                <a:spcPts val="0"/>
              </a:spcBef>
              <a:buNone/>
            </a:pPr>
            <a:r>
              <a:rPr lang="en-GB" sz="1600" dirty="0">
                <a:solidFill>
                  <a:srgbClr val="80808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CLUSTERED</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COLUMNSTORE</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INDEX</a:t>
            </a:r>
          </a:p>
          <a:p>
            <a:pPr marL="0" indent="0">
              <a:spcBef>
                <a:spcPts val="0"/>
              </a:spcBef>
              <a:buNone/>
            </a:pP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DISTRIBUTION</a:t>
            </a:r>
            <a:r>
              <a:rPr lang="en-GB" sz="1600" dirty="0">
                <a:solidFill>
                  <a:srgbClr val="000000"/>
                </a:solidFill>
                <a:highlight>
                  <a:srgbClr val="FFFFFF"/>
                </a:highlight>
                <a:latin typeface="Consolas" panose="020B0609020204030204" pitchFamily="49" charset="0"/>
              </a:rPr>
              <a:t> </a:t>
            </a:r>
            <a:r>
              <a:rPr lang="en-GB" sz="1600" dirty="0">
                <a:solidFill>
                  <a:srgbClr val="808080"/>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REPLICATED</a:t>
            </a:r>
          </a:p>
          <a:p>
            <a:pPr marL="0" indent="0">
              <a:spcBef>
                <a:spcPts val="0"/>
              </a:spcBef>
              <a:buNone/>
            </a:pPr>
            <a:r>
              <a:rPr lang="en-GB" sz="1600" dirty="0">
                <a:solidFill>
                  <a:srgbClr val="808080"/>
                </a:solidFill>
                <a:highlight>
                  <a:srgbClr val="FFFFFF"/>
                </a:highlight>
                <a:latin typeface="Consolas" panose="020B0609020204030204" pitchFamily="49" charset="0"/>
              </a:rPr>
              <a:t>)</a:t>
            </a:r>
            <a:endParaRPr lang="en-GB" sz="1200"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35662" y="5514171"/>
            <a:ext cx="1295960" cy="978270"/>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088415" y="4669208"/>
            <a:ext cx="914270" cy="4571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088415" y="4669208"/>
            <a:ext cx="914270" cy="4571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088415" y="4669397"/>
            <a:ext cx="914270" cy="4571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356329" y="1562396"/>
            <a:ext cx="5485622" cy="2285675"/>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793710" y="1721872"/>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837421" y="2118899"/>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827269" y="3367520"/>
            <a:ext cx="643994" cy="217849"/>
          </a:xfrm>
          <a:prstGeom prst="rect">
            <a:avLst/>
          </a:prstGeom>
          <a:noFill/>
        </p:spPr>
        <p:txBody>
          <a:bodyPr wrap="square" rtlCol="0">
            <a:spAutoFit/>
          </a:bodyPr>
          <a:lstStyle/>
          <a:p>
            <a:pPr algn="ctr" defTabSz="914225">
              <a:defRPr/>
            </a:pPr>
            <a:r>
              <a:rPr lang="en-US" sz="800" err="1">
                <a:solidFill>
                  <a:srgbClr val="3F3F3F"/>
                </a:solidFill>
                <a:latin typeface="Calibri" panose="020F0502020204030204" pitchFamily="34" charset="0"/>
                <a:cs typeface="Calibri" panose="020F0502020204030204" pitchFamily="34" charset="0"/>
              </a:rPr>
              <a:t>Repl</a:t>
            </a:r>
            <a:r>
              <a:rPr lang="en-US" sz="800">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472876" y="1346983"/>
            <a:ext cx="1244027" cy="275200"/>
          </a:xfrm>
          <a:prstGeom prst="rect">
            <a:avLst/>
          </a:prstGeom>
          <a:noFill/>
        </p:spPr>
        <p:txBody>
          <a:bodyPr wrap="square" rtlCol="0">
            <a:spAutoFit/>
          </a:bodyPr>
          <a:lstStyle/>
          <a:p>
            <a:pPr algn="ctr" defTabSz="914225">
              <a:defRPr/>
            </a:pPr>
            <a:r>
              <a:rPr lang="en-US" sz="1200">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769850" y="3582934"/>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080694" y="1721872"/>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124405" y="2118899"/>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056834" y="3582934"/>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383140" y="1719302"/>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426850" y="2116330"/>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359280" y="3580366"/>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678069" y="1722011"/>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721779" y="2119039"/>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654210" y="3583074"/>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356329" y="4222959"/>
            <a:ext cx="5485622" cy="2285675"/>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793710" y="4382435"/>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837421" y="4779462"/>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827269" y="6028084"/>
            <a:ext cx="643994" cy="217849"/>
          </a:xfrm>
          <a:prstGeom prst="rect">
            <a:avLst/>
          </a:prstGeom>
          <a:noFill/>
        </p:spPr>
        <p:txBody>
          <a:bodyPr wrap="square" rtlCol="0">
            <a:spAutoFit/>
          </a:bodyPr>
          <a:lstStyle/>
          <a:p>
            <a:pPr algn="ctr" defTabSz="914225">
              <a:defRPr/>
            </a:pPr>
            <a:r>
              <a:rPr lang="en-US" sz="800" err="1">
                <a:solidFill>
                  <a:srgbClr val="3F3F3F"/>
                </a:solidFill>
                <a:latin typeface="Calibri" panose="020F0502020204030204" pitchFamily="34" charset="0"/>
                <a:cs typeface="Calibri" panose="020F0502020204030204" pitchFamily="34" charset="0"/>
              </a:rPr>
              <a:t>Repl</a:t>
            </a:r>
            <a:r>
              <a:rPr lang="en-US" sz="800">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447243" y="4007546"/>
            <a:ext cx="1295294" cy="280678"/>
          </a:xfrm>
          <a:prstGeom prst="rect">
            <a:avLst/>
          </a:prstGeom>
          <a:noFill/>
        </p:spPr>
        <p:txBody>
          <a:bodyPr wrap="square" rtlCol="0">
            <a:spAutoFit/>
          </a:bodyPr>
          <a:lstStyle/>
          <a:p>
            <a:pPr algn="ctr" defTabSz="914225">
              <a:defRPr/>
            </a:pPr>
            <a:r>
              <a:rPr lang="en-US" sz="1200">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769850" y="6243498"/>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080694" y="4382435"/>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124405" y="4779462"/>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056834" y="6243498"/>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383140" y="4379867"/>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426850" y="4776893"/>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359280" y="6240930"/>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678069" y="4382575"/>
            <a:ext cx="731417" cy="1828541"/>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721779" y="4779602"/>
            <a:ext cx="643994" cy="217849"/>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654210" y="6243638"/>
            <a:ext cx="779135" cy="213597"/>
          </a:xfrm>
          <a:prstGeom prst="rect">
            <a:avLst/>
          </a:prstGeom>
          <a:noFill/>
        </p:spPr>
        <p:txBody>
          <a:bodyPr wrap="square" rtlCol="0">
            <a:spAutoFit/>
          </a:bodyPr>
          <a:lstStyle/>
          <a:p>
            <a:pPr algn="ctr" defTabSz="914225">
              <a:defRPr/>
            </a:pPr>
            <a:r>
              <a:rPr lang="en-US" sz="800">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088415" y="4665256"/>
            <a:ext cx="914270" cy="457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281850" y="4269290"/>
            <a:ext cx="502849" cy="149454"/>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27563" y="2788169"/>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27563" y="3088596"/>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27563" y="3316108"/>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28716" y="3560223"/>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28716" y="3546227"/>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27563" y="3598491"/>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27563" y="3718636"/>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28727" y="2923402"/>
          <a:ext cx="411420" cy="18285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23264" y="2832746"/>
          <a:ext cx="411420" cy="109712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088415" y="4669208"/>
            <a:ext cx="914270" cy="457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26400" y="2839636"/>
          <a:ext cx="411420" cy="1097124"/>
        </p:xfrm>
        <a:graphic>
          <a:graphicData uri="http://schemas.openxmlformats.org/drawingml/2006/table">
            <a:tbl>
              <a:tblPr firstRow="1" bandRow="1">
                <a:tableStyleId>{2D5ABB26-0587-4C30-8999-92F81FD0307C}</a:tableStyleId>
              </a:tblPr>
              <a:tblGrid>
                <a:gridCol w="68570">
                  <a:extLst>
                    <a:ext uri="{9D8B030D-6E8A-4147-A177-3AD203B41FA5}">
                      <a16:colId xmlns:a16="http://schemas.microsoft.com/office/drawing/2014/main" val="56699210"/>
                    </a:ext>
                  </a:extLst>
                </a:gridCol>
                <a:gridCol w="68570">
                  <a:extLst>
                    <a:ext uri="{9D8B030D-6E8A-4147-A177-3AD203B41FA5}">
                      <a16:colId xmlns:a16="http://schemas.microsoft.com/office/drawing/2014/main" val="1579527648"/>
                    </a:ext>
                  </a:extLst>
                </a:gridCol>
                <a:gridCol w="68570">
                  <a:extLst>
                    <a:ext uri="{9D8B030D-6E8A-4147-A177-3AD203B41FA5}">
                      <a16:colId xmlns:a16="http://schemas.microsoft.com/office/drawing/2014/main" val="483769483"/>
                    </a:ext>
                  </a:extLst>
                </a:gridCol>
                <a:gridCol w="68570">
                  <a:extLst>
                    <a:ext uri="{9D8B030D-6E8A-4147-A177-3AD203B41FA5}">
                      <a16:colId xmlns:a16="http://schemas.microsoft.com/office/drawing/2014/main" val="1096091184"/>
                    </a:ext>
                  </a:extLst>
                </a:gridCol>
                <a:gridCol w="68570">
                  <a:extLst>
                    <a:ext uri="{9D8B030D-6E8A-4147-A177-3AD203B41FA5}">
                      <a16:colId xmlns:a16="http://schemas.microsoft.com/office/drawing/2014/main" val="3719173496"/>
                    </a:ext>
                  </a:extLst>
                </a:gridCol>
                <a:gridCol w="68570">
                  <a:extLst>
                    <a:ext uri="{9D8B030D-6E8A-4147-A177-3AD203B41FA5}">
                      <a16:colId xmlns:a16="http://schemas.microsoft.com/office/drawing/2014/main" val="3514102221"/>
                    </a:ext>
                  </a:extLst>
                </a:gridCol>
              </a:tblGrid>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1427">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48593" y="2718468"/>
            <a:ext cx="560094" cy="131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00408" y="2787033"/>
          <a:ext cx="457134" cy="1188552"/>
        </p:xfrm>
        <a:graphic>
          <a:graphicData uri="http://schemas.openxmlformats.org/drawingml/2006/table">
            <a:tbl>
              <a:tblPr firstRow="1" bandRow="1">
                <a:tableStyleId>{2D5ABB26-0587-4C30-8999-92F81FD0307C}</a:tableStyleId>
              </a:tblPr>
              <a:tblGrid>
                <a:gridCol w="76189">
                  <a:extLst>
                    <a:ext uri="{9D8B030D-6E8A-4147-A177-3AD203B41FA5}">
                      <a16:colId xmlns:a16="http://schemas.microsoft.com/office/drawing/2014/main" val="56699210"/>
                    </a:ext>
                  </a:extLst>
                </a:gridCol>
                <a:gridCol w="76189">
                  <a:extLst>
                    <a:ext uri="{9D8B030D-6E8A-4147-A177-3AD203B41FA5}">
                      <a16:colId xmlns:a16="http://schemas.microsoft.com/office/drawing/2014/main" val="1579527648"/>
                    </a:ext>
                  </a:extLst>
                </a:gridCol>
                <a:gridCol w="76189">
                  <a:extLst>
                    <a:ext uri="{9D8B030D-6E8A-4147-A177-3AD203B41FA5}">
                      <a16:colId xmlns:a16="http://schemas.microsoft.com/office/drawing/2014/main" val="483769483"/>
                    </a:ext>
                  </a:extLst>
                </a:gridCol>
                <a:gridCol w="76189">
                  <a:extLst>
                    <a:ext uri="{9D8B030D-6E8A-4147-A177-3AD203B41FA5}">
                      <a16:colId xmlns:a16="http://schemas.microsoft.com/office/drawing/2014/main" val="1096091184"/>
                    </a:ext>
                  </a:extLst>
                </a:gridCol>
                <a:gridCol w="76189">
                  <a:extLst>
                    <a:ext uri="{9D8B030D-6E8A-4147-A177-3AD203B41FA5}">
                      <a16:colId xmlns:a16="http://schemas.microsoft.com/office/drawing/2014/main" val="3719173496"/>
                    </a:ext>
                  </a:extLst>
                </a:gridCol>
                <a:gridCol w="76189">
                  <a:extLst>
                    <a:ext uri="{9D8B030D-6E8A-4147-A177-3AD203B41FA5}">
                      <a16:colId xmlns:a16="http://schemas.microsoft.com/office/drawing/2014/main" val="3514102221"/>
                    </a:ext>
                  </a:extLst>
                </a:gridCol>
              </a:tblGrid>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9046">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088415" y="4669208"/>
            <a:ext cx="914270" cy="457135"/>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7011" y="5126033"/>
            <a:ext cx="731417" cy="731417"/>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9873" y="2523422"/>
            <a:ext cx="731417" cy="731417"/>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a:xfrm>
            <a:off x="642750" y="314236"/>
            <a:ext cx="10666833" cy="461665"/>
          </a:xfrm>
        </p:spPr>
        <p:txBody>
          <a:bodyPr/>
          <a:lstStyle/>
          <a:p>
            <a:r>
              <a:rPr lang="en-US" dirty="0"/>
              <a:t>Replicated Table Caching</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57542" y="2092955"/>
            <a:ext cx="2369514" cy="12883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57542" y="2054024"/>
            <a:ext cx="3688858" cy="13272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57542" y="2050257"/>
            <a:ext cx="4999252" cy="13310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57542" y="2054850"/>
            <a:ext cx="6317611" cy="13264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57542" y="3381309"/>
            <a:ext cx="2386412" cy="13042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57542" y="3381309"/>
            <a:ext cx="3709401" cy="13282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57542" y="3381309"/>
            <a:ext cx="4999252" cy="13282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57542" y="3381309"/>
            <a:ext cx="6278289" cy="13282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53930" y="3393136"/>
            <a:ext cx="2393110" cy="21107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57542" y="2867696"/>
            <a:ext cx="2386415" cy="5136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59253" y="2088945"/>
            <a:ext cx="2369511" cy="1288355"/>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57520" y="2054771"/>
            <a:ext cx="3688857" cy="1327286"/>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59767" y="2049146"/>
            <a:ext cx="4999250" cy="133105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56029" y="2054418"/>
            <a:ext cx="6317610" cy="1326458"/>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57365" y="3381309"/>
            <a:ext cx="2386411" cy="1304293"/>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57543" y="3382104"/>
            <a:ext cx="3709400" cy="132828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56733" y="3381926"/>
            <a:ext cx="4999250" cy="132828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57183" y="3381038"/>
            <a:ext cx="6278286" cy="132828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754746" y="3117788"/>
            <a:ext cx="1828541" cy="1828541"/>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088415" y="2956420"/>
            <a:ext cx="914270" cy="914270"/>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Queries</a:t>
            </a:r>
          </a:p>
        </p:txBody>
      </p:sp>
      <p:graphicFrame>
        <p:nvGraphicFramePr>
          <p:cNvPr id="3" name="Content Placeholder 2">
            <a:extLst>
              <a:ext uri="{FF2B5EF4-FFF2-40B4-BE49-F238E27FC236}">
                <a16:creationId xmlns:a16="http://schemas.microsoft.com/office/drawing/2014/main" id="{9DA1477F-8521-441C-84F1-CD6DB66D16A5}"/>
              </a:ext>
            </a:extLst>
          </p:cNvPr>
          <p:cNvGraphicFramePr>
            <a:graphicFrameLocks noGrp="1"/>
          </p:cNvGraphicFramePr>
          <p:nvPr>
            <p:ph sz="quarter" idx="13"/>
            <p:extLst>
              <p:ext uri="{D42A27DB-BD31-4B8C-83A1-F6EECF244321}">
                <p14:modId xmlns:p14="http://schemas.microsoft.com/office/powerpoint/2010/main" val="3926026739"/>
              </p:ext>
            </p:extLst>
          </p:nvPr>
        </p:nvGraphicFramePr>
        <p:xfrm>
          <a:off x="655637" y="1356924"/>
          <a:ext cx="10818203" cy="1211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descr="A picture containing bird&#10;&#10;Description automatically generated">
            <a:extLst>
              <a:ext uri="{FF2B5EF4-FFF2-40B4-BE49-F238E27FC236}">
                <a16:creationId xmlns:a16="http://schemas.microsoft.com/office/drawing/2014/main" id="{ECC127E0-9AB9-4E22-B71E-6A64B17F9E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9234" y="3006137"/>
            <a:ext cx="7800014" cy="1360614"/>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55BEFB2D-205D-4387-BBA4-C70F97FFEE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9234" y="3042857"/>
            <a:ext cx="8337025" cy="121185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291E93C-985E-4977-8FCB-062C00E7C0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3750" y="4566412"/>
            <a:ext cx="6150981" cy="1513190"/>
          </a:xfrm>
          <a:prstGeom prst="rect">
            <a:avLst/>
          </a:prstGeom>
        </p:spPr>
      </p:pic>
    </p:spTree>
    <p:custDataLst>
      <p:tags r:id="rId1"/>
    </p:custDataLst>
    <p:extLst>
      <p:ext uri="{BB962C8B-B14F-4D97-AF65-F5344CB8AC3E}">
        <p14:creationId xmlns:p14="http://schemas.microsoft.com/office/powerpoint/2010/main" val="40993579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150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par>
                                <p:cTn id="9" presetID="10" presetClass="entr" presetSubtype="0" fill="hold"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Round Robin Tables vs. Replicated Tables</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a:xfrm>
            <a:off x="544425" y="1408114"/>
            <a:ext cx="5164394" cy="4819650"/>
          </a:xfrm>
        </p:spPr>
        <p:txBody>
          <a:bodyPr>
            <a:normAutofit/>
          </a:bodyPr>
          <a:lstStyle/>
          <a:p>
            <a:pPr marL="0" indent="0">
              <a:buNone/>
            </a:pPr>
            <a:endParaRPr lang="en-US" dirty="0"/>
          </a:p>
          <a:p>
            <a:pPr marL="0" indent="0">
              <a:buNone/>
            </a:pPr>
            <a:endParaRPr lang="en-US" dirty="0"/>
          </a:p>
          <a:p>
            <a:pPr marL="0" indent="0">
              <a:buNone/>
            </a:pPr>
            <a:endParaRPr lang="en-US" dirty="0"/>
          </a:p>
          <a:p>
            <a:endParaRPr lang="en-US" dirty="0"/>
          </a:p>
        </p:txBody>
      </p:sp>
      <p:graphicFrame>
        <p:nvGraphicFramePr>
          <p:cNvPr id="3" name="Diagram 2">
            <a:extLst>
              <a:ext uri="{FF2B5EF4-FFF2-40B4-BE49-F238E27FC236}">
                <a16:creationId xmlns:a16="http://schemas.microsoft.com/office/drawing/2014/main" id="{4F821DAE-686D-4E32-919A-939490E8DF29}"/>
              </a:ext>
            </a:extLst>
          </p:cNvPr>
          <p:cNvGraphicFramePr/>
          <p:nvPr>
            <p:extLst>
              <p:ext uri="{D42A27DB-BD31-4B8C-83A1-F6EECF244321}">
                <p14:modId xmlns:p14="http://schemas.microsoft.com/office/powerpoint/2010/main" val="3457779710"/>
              </p:ext>
            </p:extLst>
          </p:nvPr>
        </p:nvGraphicFramePr>
        <p:xfrm>
          <a:off x="896708" y="1546964"/>
          <a:ext cx="10398582" cy="3764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67850409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Convert Round Robin Tables to Replicates Tables</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normAutofit/>
          </a:bodyPr>
          <a:lstStyle/>
          <a:p>
            <a:pPr marL="0" indent="0">
              <a:buNone/>
            </a:pPr>
            <a:endParaRPr lang="en-US" dirty="0"/>
          </a:p>
          <a:p>
            <a:endParaRPr lang="en-US" dirty="0"/>
          </a:p>
          <a:p>
            <a:endParaRPr lang="en-US" dirty="0"/>
          </a:p>
        </p:txBody>
      </p:sp>
      <p:pic>
        <p:nvPicPr>
          <p:cNvPr id="3" name="Picture 2" descr="A screenshot of a cell phone&#10;&#10;Description automatically generated">
            <a:extLst>
              <a:ext uri="{FF2B5EF4-FFF2-40B4-BE49-F238E27FC236}">
                <a16:creationId xmlns:a16="http://schemas.microsoft.com/office/drawing/2014/main" id="{AEA4A951-4925-41DA-A754-435DB0A59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37" y="1133792"/>
            <a:ext cx="10702123" cy="5093972"/>
          </a:xfrm>
          <a:prstGeom prst="rect">
            <a:avLst/>
          </a:prstGeom>
        </p:spPr>
      </p:pic>
    </p:spTree>
    <p:custDataLst>
      <p:tags r:id="rId1"/>
    </p:custDataLst>
    <p:extLst>
      <p:ext uri="{BB962C8B-B14F-4D97-AF65-F5344CB8AC3E}">
        <p14:creationId xmlns:p14="http://schemas.microsoft.com/office/powerpoint/2010/main" val="369988714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Rebuilding replicated tables </a:t>
            </a:r>
          </a:p>
        </p:txBody>
      </p:sp>
      <p:graphicFrame>
        <p:nvGraphicFramePr>
          <p:cNvPr id="8" name="Content Placeholder 7">
            <a:extLst>
              <a:ext uri="{FF2B5EF4-FFF2-40B4-BE49-F238E27FC236}">
                <a16:creationId xmlns:a16="http://schemas.microsoft.com/office/drawing/2014/main" id="{A39DECE5-3EA9-4FFD-875F-1225A0ADA1FC}"/>
              </a:ext>
            </a:extLst>
          </p:cNvPr>
          <p:cNvGraphicFramePr>
            <a:graphicFrameLocks noGrp="1"/>
          </p:cNvGraphicFramePr>
          <p:nvPr>
            <p:ph sz="quarter" idx="13"/>
            <p:extLst>
              <p:ext uri="{D42A27DB-BD31-4B8C-83A1-F6EECF244321}">
                <p14:modId xmlns:p14="http://schemas.microsoft.com/office/powerpoint/2010/main" val="2770094788"/>
              </p:ext>
            </p:extLst>
          </p:nvPr>
        </p:nvGraphicFramePr>
        <p:xfrm>
          <a:off x="655637" y="732773"/>
          <a:ext cx="10880724" cy="54949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le 19">
            <a:extLst>
              <a:ext uri="{FF2B5EF4-FFF2-40B4-BE49-F238E27FC236}">
                <a16:creationId xmlns:a16="http://schemas.microsoft.com/office/drawing/2014/main" id="{1C4A9A2D-B3E8-4C48-92C2-1DEE74B32A86}"/>
              </a:ext>
            </a:extLst>
          </p:cNvPr>
          <p:cNvSpPr/>
          <p:nvPr/>
        </p:nvSpPr>
        <p:spPr bwMode="auto">
          <a:xfrm>
            <a:off x="5572898" y="5816713"/>
            <a:ext cx="5609968" cy="571117"/>
          </a:xfrm>
          <a:prstGeom prst="rect">
            <a:avLst/>
          </a:prstGeom>
          <a:solidFill>
            <a:schemeClr val="bg1"/>
          </a:solid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        Rebuilds are triggered with the first query.</a:t>
            </a:r>
          </a:p>
        </p:txBody>
      </p:sp>
      <p:pic>
        <p:nvPicPr>
          <p:cNvPr id="22" name="Graphic 21" descr="Checkbox Checked">
            <a:extLst>
              <a:ext uri="{FF2B5EF4-FFF2-40B4-BE49-F238E27FC236}">
                <a16:creationId xmlns:a16="http://schemas.microsoft.com/office/drawing/2014/main" id="{A64B7009-637D-4A14-BC86-09F8E3044A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897" y="5753626"/>
            <a:ext cx="693425" cy="693425"/>
          </a:xfrm>
          <a:prstGeom prst="rect">
            <a:avLst/>
          </a:prstGeom>
        </p:spPr>
      </p:pic>
    </p:spTree>
    <p:custDataLst>
      <p:tags r:id="rId1"/>
    </p:custDataLst>
    <p:extLst>
      <p:ext uri="{BB962C8B-B14F-4D97-AF65-F5344CB8AC3E}">
        <p14:creationId xmlns:p14="http://schemas.microsoft.com/office/powerpoint/2010/main" val="382975394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Rebuild replicated table after batch load</a:t>
            </a:r>
          </a:p>
        </p:txBody>
      </p:sp>
      <p:pic>
        <p:nvPicPr>
          <p:cNvPr id="2" name="Picture 1" descr="A screenshot of a cell phone&#10;&#10;Description automatically generated">
            <a:extLst>
              <a:ext uri="{FF2B5EF4-FFF2-40B4-BE49-F238E27FC236}">
                <a16:creationId xmlns:a16="http://schemas.microsoft.com/office/drawing/2014/main" id="{6CCCECD5-4EFA-4EC8-BF47-188D66722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007" y="1767042"/>
            <a:ext cx="7158329" cy="3028969"/>
          </a:xfrm>
          <a:prstGeom prst="rect">
            <a:avLst/>
          </a:prstGeom>
        </p:spPr>
      </p:pic>
      <p:pic>
        <p:nvPicPr>
          <p:cNvPr id="9" name="Picture 8" descr="A close up of a logo&#10;&#10;Description automatically generated">
            <a:extLst>
              <a:ext uri="{FF2B5EF4-FFF2-40B4-BE49-F238E27FC236}">
                <a16:creationId xmlns:a16="http://schemas.microsoft.com/office/drawing/2014/main" id="{3CA94D97-468C-4B63-986F-85164F22B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994" y="5218637"/>
            <a:ext cx="5595551" cy="951702"/>
          </a:xfrm>
          <a:prstGeom prst="rect">
            <a:avLst/>
          </a:prstGeom>
        </p:spPr>
      </p:pic>
      <p:graphicFrame>
        <p:nvGraphicFramePr>
          <p:cNvPr id="8" name="Content Placeholder 7">
            <a:extLst>
              <a:ext uri="{FF2B5EF4-FFF2-40B4-BE49-F238E27FC236}">
                <a16:creationId xmlns:a16="http://schemas.microsoft.com/office/drawing/2014/main" id="{F36F7826-C487-406B-81C7-90D5D23129D3}"/>
              </a:ext>
            </a:extLst>
          </p:cNvPr>
          <p:cNvGraphicFramePr>
            <a:graphicFrameLocks noGrp="1"/>
          </p:cNvGraphicFramePr>
          <p:nvPr>
            <p:ph sz="quarter" idx="13"/>
            <p:extLst>
              <p:ext uri="{D42A27DB-BD31-4B8C-83A1-F6EECF244321}">
                <p14:modId xmlns:p14="http://schemas.microsoft.com/office/powerpoint/2010/main" val="3117029061"/>
              </p:ext>
            </p:extLst>
          </p:nvPr>
        </p:nvGraphicFramePr>
        <p:xfrm>
          <a:off x="-70872" y="1272998"/>
          <a:ext cx="10880726" cy="5334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Content Placeholder 7">
            <a:extLst>
              <a:ext uri="{FF2B5EF4-FFF2-40B4-BE49-F238E27FC236}">
                <a16:creationId xmlns:a16="http://schemas.microsoft.com/office/drawing/2014/main" id="{146C825D-BC79-4E09-98AD-1DC112E4276C}"/>
              </a:ext>
            </a:extLst>
          </p:cNvPr>
          <p:cNvGraphicFramePr>
            <a:graphicFrameLocks/>
          </p:cNvGraphicFramePr>
          <p:nvPr>
            <p:extLst>
              <p:ext uri="{D42A27DB-BD31-4B8C-83A1-F6EECF244321}">
                <p14:modId xmlns:p14="http://schemas.microsoft.com/office/powerpoint/2010/main" val="2137918131"/>
              </p:ext>
            </p:extLst>
          </p:nvPr>
        </p:nvGraphicFramePr>
        <p:xfrm>
          <a:off x="-70872" y="4907634"/>
          <a:ext cx="10880726" cy="5334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ustDataLst>
      <p:tags r:id="rId1"/>
    </p:custDataLst>
    <p:extLst>
      <p:ext uri="{BB962C8B-B14F-4D97-AF65-F5344CB8AC3E}">
        <p14:creationId xmlns:p14="http://schemas.microsoft.com/office/powerpoint/2010/main" val="230225472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Replicated Table Caching</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dirty="0"/>
              <a:t>Batch loads and Rebuilds</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normAutofit/>
          </a:bodyPr>
          <a:lstStyle/>
          <a:p>
            <a:pPr marL="0" indent="0">
              <a:buNone/>
            </a:pPr>
            <a:endParaRPr lang="en-US" dirty="0"/>
          </a:p>
          <a:p>
            <a:endParaRPr lang="en-US" dirty="0"/>
          </a:p>
          <a:p>
            <a:endParaRPr lang="en-US" dirty="0"/>
          </a:p>
        </p:txBody>
      </p:sp>
      <p:sp>
        <p:nvSpPr>
          <p:cNvPr id="2" name="Rectangle: Rounded Corners 1">
            <a:extLst>
              <a:ext uri="{FF2B5EF4-FFF2-40B4-BE49-F238E27FC236}">
                <a16:creationId xmlns:a16="http://schemas.microsoft.com/office/drawing/2014/main" id="{05A3AE97-86BB-47C5-81E9-129B0EAEC67D}"/>
              </a:ext>
            </a:extLst>
          </p:cNvPr>
          <p:cNvSpPr/>
          <p:nvPr/>
        </p:nvSpPr>
        <p:spPr bwMode="auto">
          <a:xfrm>
            <a:off x="578137" y="1729946"/>
            <a:ext cx="5377820" cy="333632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from </a:t>
            </a:r>
            <a:r>
              <a:rPr lang="en-US" sz="2000" b="0" i="0" dirty="0">
                <a:solidFill>
                  <a:schemeClr val="bg1"/>
                </a:solidFill>
                <a:effectLst/>
                <a:latin typeface="Segoe UI" panose="020B0502040204020203" pitchFamily="34" charset="0"/>
              </a:rPr>
              <a:t>source 1.</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Select top 1 * from FactSales</a:t>
            </a:r>
            <a:r>
              <a:rPr lang="en-US" sz="2000" dirty="0">
                <a:solidFill>
                  <a:schemeClr val="bg1"/>
                </a:solidFill>
                <a:latin typeface="Segoe UI" panose="020B0502040204020203" pitchFamily="34" charset="0"/>
              </a:rPr>
              <a:t> (rebuild 1).</a:t>
            </a:r>
            <a:endParaRPr lang="en-US" sz="2000" b="0" i="0" dirty="0">
              <a:solidFill>
                <a:schemeClr val="bg1"/>
              </a:solidFill>
              <a:effectLst/>
              <a:latin typeface="Segoe UI" panose="020B0502040204020203" pitchFamily="34" charset="0"/>
            </a:endParaRP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2.</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Select top 1 * from FactSales</a:t>
            </a:r>
            <a:r>
              <a:rPr lang="en-US" sz="2000" dirty="0">
                <a:solidFill>
                  <a:schemeClr val="bg1"/>
                </a:solidFill>
                <a:latin typeface="Segoe UI" panose="020B0502040204020203" pitchFamily="34" charset="0"/>
              </a:rPr>
              <a:t> (rebuild 2).</a:t>
            </a:r>
            <a:endParaRPr lang="en-US" sz="2000" b="0" i="0" dirty="0">
              <a:solidFill>
                <a:schemeClr val="bg1"/>
              </a:solidFill>
              <a:effectLst/>
              <a:latin typeface="Segoe UI" panose="020B0502040204020203" pitchFamily="34" charset="0"/>
            </a:endParaRP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3.</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Select top 1 * from FactSales</a:t>
            </a:r>
            <a:r>
              <a:rPr lang="en-US" sz="2000" dirty="0">
                <a:solidFill>
                  <a:schemeClr val="bg1"/>
                </a:solidFill>
                <a:latin typeface="Segoe UI" panose="020B0502040204020203" pitchFamily="34" charset="0"/>
              </a:rPr>
              <a:t> (rebuild 3).</a:t>
            </a:r>
            <a:endParaRPr lang="en-US" sz="2000" b="0" i="0" dirty="0">
              <a:solidFill>
                <a:schemeClr val="bg1"/>
              </a:solidFill>
              <a:effectLst/>
              <a:latin typeface="Segoe UI" panose="020B0502040204020203" pitchFamily="34" charset="0"/>
            </a:endParaRP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4.</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Select top 1 * from FactSales</a:t>
            </a:r>
            <a:r>
              <a:rPr lang="en-US" sz="2000" dirty="0">
                <a:solidFill>
                  <a:schemeClr val="bg1"/>
                </a:solidFill>
                <a:latin typeface="Segoe UI" panose="020B0502040204020203" pitchFamily="34" charset="0"/>
              </a:rPr>
              <a:t> (rebuild 4).</a:t>
            </a:r>
            <a:endParaRPr lang="en-US" sz="2000" b="0" i="0" dirty="0">
              <a:solidFill>
                <a:schemeClr val="bg1"/>
              </a:solidFill>
              <a:effectLst/>
              <a:latin typeface="Segoe UI" panose="020B0502040204020203" pitchFamily="34" charset="0"/>
            </a:endParaRPr>
          </a:p>
        </p:txBody>
      </p:sp>
      <p:sp>
        <p:nvSpPr>
          <p:cNvPr id="3" name="Rectangle: Rounded Corners 2">
            <a:extLst>
              <a:ext uri="{FF2B5EF4-FFF2-40B4-BE49-F238E27FC236}">
                <a16:creationId xmlns:a16="http://schemas.microsoft.com/office/drawing/2014/main" id="{42B00D15-E722-485F-B223-18775121339A}"/>
              </a:ext>
            </a:extLst>
          </p:cNvPr>
          <p:cNvSpPr/>
          <p:nvPr/>
        </p:nvSpPr>
        <p:spPr bwMode="auto">
          <a:xfrm>
            <a:off x="6678070" y="1729947"/>
            <a:ext cx="5204507" cy="333632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a:t>
            </a:r>
            <a:r>
              <a:rPr lang="en-US" sz="2000" b="0" i="0" dirty="0">
                <a:solidFill>
                  <a:schemeClr val="bg1"/>
                </a:solidFill>
                <a:effectLst/>
                <a:latin typeface="Segoe UI" panose="020B0502040204020203" pitchFamily="34" charset="0"/>
              </a:rPr>
              <a:t> from source 1.</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2.</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3.</a:t>
            </a:r>
          </a:p>
          <a:p>
            <a:pPr algn="l">
              <a:buFont typeface="Arial" panose="020B0604020202020204" pitchFamily="34" charset="0"/>
              <a:buChar char="•"/>
            </a:pPr>
            <a:r>
              <a:rPr lang="en-US" sz="2000" b="0" i="0" dirty="0">
                <a:solidFill>
                  <a:schemeClr val="bg1"/>
                </a:solidFill>
                <a:effectLst/>
                <a:latin typeface="Segoe UI" panose="020B0502040204020203" pitchFamily="34" charset="0"/>
              </a:rPr>
              <a:t>Load </a:t>
            </a:r>
            <a:r>
              <a:rPr lang="en-US" sz="2000" dirty="0">
                <a:solidFill>
                  <a:schemeClr val="bg1"/>
                </a:solidFill>
                <a:latin typeface="Segoe UI" panose="020B0502040204020203" pitchFamily="34" charset="0"/>
              </a:rPr>
              <a:t>FactSales </a:t>
            </a:r>
            <a:r>
              <a:rPr lang="en-US" sz="2000" b="0" i="0" dirty="0">
                <a:solidFill>
                  <a:schemeClr val="bg1"/>
                </a:solidFill>
                <a:effectLst/>
                <a:latin typeface="Segoe UI" panose="020B0502040204020203" pitchFamily="34" charset="0"/>
              </a:rPr>
              <a:t>from source 4.</a:t>
            </a:r>
          </a:p>
          <a:p>
            <a:pPr>
              <a:buFont typeface="Arial" panose="020B0604020202020204" pitchFamily="34" charset="0"/>
              <a:buChar char="•"/>
            </a:pPr>
            <a:r>
              <a:rPr lang="en-US" sz="2000" b="0" i="0" dirty="0">
                <a:solidFill>
                  <a:schemeClr val="bg1"/>
                </a:solidFill>
                <a:effectLst/>
                <a:latin typeface="Segoe UI" panose="020B0502040204020203" pitchFamily="34" charset="0"/>
              </a:rPr>
              <a:t>Select top 1 * from FactSales</a:t>
            </a:r>
            <a:r>
              <a:rPr lang="en-US" sz="2000" dirty="0">
                <a:solidFill>
                  <a:schemeClr val="bg1"/>
                </a:solidFill>
                <a:latin typeface="Segoe UI" panose="020B0502040204020203" pitchFamily="34" charset="0"/>
              </a:rPr>
              <a:t> (rebuild 1).</a:t>
            </a:r>
            <a:endParaRPr lang="en-US" sz="2000" b="0" i="0" dirty="0">
              <a:solidFill>
                <a:schemeClr val="bg1"/>
              </a:solidFill>
              <a:effectLst/>
              <a:latin typeface="Segoe UI" panose="020B0502040204020203" pitchFamily="34" charset="0"/>
            </a:endParaRPr>
          </a:p>
        </p:txBody>
      </p:sp>
      <p:pic>
        <p:nvPicPr>
          <p:cNvPr id="8" name="Graphic 7" descr="Close">
            <a:extLst>
              <a:ext uri="{FF2B5EF4-FFF2-40B4-BE49-F238E27FC236}">
                <a16:creationId xmlns:a16="http://schemas.microsoft.com/office/drawing/2014/main" id="{2FEB5411-FA16-4D1B-A12C-6CFA86C8A0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8443" y="4911197"/>
            <a:ext cx="1946803" cy="1946803"/>
          </a:xfrm>
          <a:prstGeom prst="rect">
            <a:avLst/>
          </a:prstGeom>
        </p:spPr>
      </p:pic>
      <p:pic>
        <p:nvPicPr>
          <p:cNvPr id="13" name="Gráfico 28" descr="Checkmark">
            <a:extLst>
              <a:ext uri="{FF2B5EF4-FFF2-40B4-BE49-F238E27FC236}">
                <a16:creationId xmlns:a16="http://schemas.microsoft.com/office/drawing/2014/main" id="{6F2252F2-0DD6-4F15-8DC5-2F16D0295A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32008" y="4968541"/>
            <a:ext cx="1946803" cy="1946803"/>
          </a:xfrm>
          <a:prstGeom prst="rect">
            <a:avLst/>
          </a:prstGeom>
        </p:spPr>
      </p:pic>
    </p:spTree>
    <p:custDataLst>
      <p:tags r:id="rId1"/>
    </p:custDataLst>
    <p:extLst>
      <p:ext uri="{BB962C8B-B14F-4D97-AF65-F5344CB8AC3E}">
        <p14:creationId xmlns:p14="http://schemas.microsoft.com/office/powerpoint/2010/main" val="124809405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3: Adaptive Cache</a:t>
            </a:r>
          </a:p>
        </p:txBody>
      </p:sp>
    </p:spTree>
    <p:extLst>
      <p:ext uri="{BB962C8B-B14F-4D97-AF65-F5344CB8AC3E}">
        <p14:creationId xmlns:p14="http://schemas.microsoft.com/office/powerpoint/2010/main" val="17275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717" y="630636"/>
            <a:ext cx="6953852" cy="5596731"/>
          </a:xfrm>
        </p:spPr>
        <p:txBody>
          <a:bodyPr/>
          <a:lstStyle/>
          <a:p>
            <a:r>
              <a:rPr lang="en-US" dirty="0"/>
              <a:t>Lesson 1: Result Set Caching</a:t>
            </a:r>
          </a:p>
          <a:p>
            <a:r>
              <a:rPr lang="en-US" dirty="0"/>
              <a:t>Lesson 2: Replicated Table Caching</a:t>
            </a:r>
          </a:p>
          <a:p>
            <a:r>
              <a:rPr lang="en-US" dirty="0"/>
              <a:t>Lesson 3: Adaptive caching</a:t>
            </a:r>
          </a:p>
        </p:txBody>
      </p:sp>
    </p:spTree>
    <p:extLst>
      <p:ext uri="{BB962C8B-B14F-4D97-AF65-F5344CB8AC3E}">
        <p14:creationId xmlns:p14="http://schemas.microsoft.com/office/powerpoint/2010/main" val="79173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Understand adaptive caching</a:t>
            </a:r>
          </a:p>
          <a:p>
            <a:pPr lvl="1"/>
            <a:r>
              <a:rPr lang="en-US" dirty="0"/>
              <a:t>Benefits of adaptive caching</a:t>
            </a:r>
          </a:p>
          <a:p>
            <a:pPr lvl="1"/>
            <a:r>
              <a:rPr lang="en-US" dirty="0"/>
              <a:t>Managing adaptive cache</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202015007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cs typeface="Segoe UI"/>
              </a:rPr>
              <a:t>Adaptive Cache</a:t>
            </a:r>
          </a:p>
        </p:txBody>
      </p:sp>
      <p:graphicFrame>
        <p:nvGraphicFramePr>
          <p:cNvPr id="4" name="Diagram 3">
            <a:extLst>
              <a:ext uri="{FF2B5EF4-FFF2-40B4-BE49-F238E27FC236}">
                <a16:creationId xmlns:a16="http://schemas.microsoft.com/office/drawing/2014/main" id="{CD99C3DF-1B76-4899-82C0-99C25870ECBC}"/>
              </a:ext>
            </a:extLst>
          </p:cNvPr>
          <p:cNvGraphicFramePr/>
          <p:nvPr>
            <p:extLst>
              <p:ext uri="{D42A27DB-BD31-4B8C-83A1-F6EECF244321}">
                <p14:modId xmlns:p14="http://schemas.microsoft.com/office/powerpoint/2010/main" val="1217116220"/>
              </p:ext>
            </p:extLst>
          </p:nvPr>
        </p:nvGraphicFramePr>
        <p:xfrm>
          <a:off x="655638" y="1460973"/>
          <a:ext cx="6788347" cy="4354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a:extLst>
              <a:ext uri="{FF2B5EF4-FFF2-40B4-BE49-F238E27FC236}">
                <a16:creationId xmlns:a16="http://schemas.microsoft.com/office/drawing/2014/main" id="{7F54207D-EDF1-4D5D-A60E-6D566CF17F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7648" y="2023934"/>
            <a:ext cx="4191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391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2" name="Flowchart: Process 91"/>
          <p:cNvSpPr/>
          <p:nvPr/>
        </p:nvSpPr>
        <p:spPr bwMode="auto">
          <a:xfrm>
            <a:off x="782316" y="3565713"/>
            <a:ext cx="10754047" cy="2608030"/>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dirty="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767904" y="4284159"/>
            <a:ext cx="802970" cy="260145"/>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8872645" y="4568652"/>
            <a:ext cx="627319" cy="640672"/>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983063" y="3686711"/>
            <a:ext cx="10468442" cy="657192"/>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89551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98902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08252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7603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6953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6304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5654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5005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435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3706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30570"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2407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175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1108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0458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29809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39159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48510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5786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67211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76561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85912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295262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04613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13963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3314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2664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2015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136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0716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0066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79417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8876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398118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07468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16819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26169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35520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4487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54221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63571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729224"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82272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491623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00973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10324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196746"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29025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38375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47726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57076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66427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75777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85128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594478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038295"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194542"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288048"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381552"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475057"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568561"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662067"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755571"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9849078" y="580969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994480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038308"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13181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225317"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318823"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412326"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505832"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599339" y="58087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11212050" y="2536811"/>
            <a:ext cx="988655"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dirty="0">
                <a:solidFill>
                  <a:srgbClr val="002050"/>
                </a:solidFill>
                <a:latin typeface="Segoe UI" panose="020B0502040204020203" pitchFamily="34" charset="0"/>
                <a:cs typeface="Segoe UI" panose="020B0502040204020203" pitchFamily="34" charset="0"/>
              </a:rPr>
              <a:t>Compute</a:t>
            </a:r>
            <a:endParaRPr lang="en-GB" sz="1175" dirty="0">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558810" y="4737084"/>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dirty="0">
                <a:solidFill>
                  <a:srgbClr val="002050"/>
                </a:solidFill>
                <a:latin typeface="Segoe UI" panose="020B0502040204020203" pitchFamily="34" charset="0"/>
                <a:cs typeface="Segoe UI" panose="020B0502040204020203" pitchFamily="34" charset="0"/>
              </a:rPr>
              <a:t>Remote storage</a:t>
            </a:r>
            <a:endParaRPr lang="en-GB" sz="1175" dirty="0">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22579" y="3426455"/>
            <a:ext cx="1075404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179106" y="1746666"/>
            <a:ext cx="2143648" cy="1459058"/>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dirty="0">
                    <a:solidFill>
                      <a:srgbClr val="002050"/>
                    </a:solidFill>
                    <a:latin typeface="Segoe UI Semilight"/>
                  </a:rPr>
                  <a:t>TempDB</a:t>
                </a:r>
                <a:endParaRPr lang="en-GB" sz="1371" dirty="0">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603862" y="4582474"/>
            <a:ext cx="1152250" cy="310653"/>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371">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603862" y="4955878"/>
            <a:ext cx="1152250" cy="310653"/>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371">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4986878" y="1746666"/>
            <a:ext cx="2143648" cy="1459058"/>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TempDB</a:t>
                </a:r>
                <a:endParaRPr lang="en-GB" sz="1371">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dirty="0">
                  <a:solidFill>
                    <a:srgbClr val="FFFFFF"/>
                  </a:solidFill>
                  <a:latin typeface="Segoe UI Semilight"/>
                </a:rPr>
                <a:t>Memory</a:t>
              </a:r>
              <a:endParaRPr lang="en-GB" sz="1371"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793213" y="1746666"/>
            <a:ext cx="2143648" cy="1459058"/>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Cache</a:t>
                </a:r>
                <a:endParaRPr lang="en-GB" sz="1371">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002050"/>
                    </a:solidFill>
                    <a:latin typeface="Segoe UI Semilight"/>
                  </a:rPr>
                  <a:t>TempDB</a:t>
                </a:r>
                <a:endParaRPr lang="en-GB" sz="1371">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NVMe SSD</a:t>
              </a:r>
              <a:endParaRPr lang="en-GB" sz="1371">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gr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22579" y="1567496"/>
            <a:ext cx="10754047"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1293905" y="667462"/>
            <a:ext cx="857229" cy="452418"/>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dirty="0">
                <a:solidFill>
                  <a:srgbClr val="002050"/>
                </a:solidFill>
                <a:latin typeface="Segoe UI" panose="020B0502040204020203" pitchFamily="34" charset="0"/>
                <a:cs typeface="Segoe UI" panose="020B0502040204020203" pitchFamily="34" charset="0"/>
              </a:rPr>
              <a:t>Control</a:t>
            </a:r>
            <a:endParaRPr lang="en-GB" sz="1175" dirty="0">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4981678" y="446238"/>
            <a:ext cx="2136702" cy="861003"/>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endParaRPr lang="en-GB" sz="1371">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Cores</a:t>
              </a:r>
              <a:endParaRPr lang="en-GB" sz="1371">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Memory</a:t>
              </a:r>
              <a:endParaRPr lang="en-GB" sz="1371">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noAutofit/>
            </a:bodyPr>
            <a:lstStyle/>
            <a:p>
              <a:pPr algn="ctr" defTabSz="913822" fontAlgn="base">
                <a:spcBef>
                  <a:spcPct val="0"/>
                </a:spcBef>
                <a:spcAft>
                  <a:spcPct val="0"/>
                </a:spcAft>
                <a:defRPr/>
              </a:pPr>
              <a:r>
                <a:rPr lang="en-US" sz="1371">
                  <a:solidFill>
                    <a:srgbClr val="FFFFFF"/>
                  </a:solidFill>
                  <a:latin typeface="Segoe UI Semilight"/>
                </a:rPr>
                <a:t>SSD TempDB</a:t>
              </a:r>
              <a:endParaRPr lang="en-GB" sz="1371">
                <a:solidFill>
                  <a:srgbClr val="FFFFFF"/>
                </a:solidFill>
                <a:latin typeface="Segoe UI Semilight"/>
              </a:endParaRPr>
            </a:p>
          </p:txBody>
        </p:sp>
      </p:grpSp>
      <p:sp>
        <p:nvSpPr>
          <p:cNvPr id="290" name="Title 1">
            <a:extLst>
              <a:ext uri="{FF2B5EF4-FFF2-40B4-BE49-F238E27FC236}">
                <a16:creationId xmlns:a16="http://schemas.microsoft.com/office/drawing/2014/main" id="{F7212281-6472-4706-8876-2B026D591513}"/>
              </a:ext>
            </a:extLst>
          </p:cNvPr>
          <p:cNvSpPr>
            <a:spLocks noGrp="1"/>
          </p:cNvSpPr>
          <p:nvPr>
            <p:ph type="title"/>
          </p:nvPr>
        </p:nvSpPr>
        <p:spPr>
          <a:xfrm>
            <a:off x="655638" y="320040"/>
            <a:ext cx="10880725" cy="461665"/>
          </a:xfrm>
        </p:spPr>
        <p:txBody>
          <a:bodyPr/>
          <a:lstStyle/>
          <a:p>
            <a:r>
              <a:rPr lang="en-GB" sz="3200">
                <a:latin typeface="Segoe UI Semibold" panose="020B0702040204020203" pitchFamily="34" charset="0"/>
                <a:cs typeface="Segoe UI Semibold" panose="020B0702040204020203" pitchFamily="34" charset="0"/>
              </a:rPr>
              <a:t>Adaptive Cache</a:t>
            </a:r>
          </a:p>
        </p:txBody>
      </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658368" y="320040"/>
            <a:ext cx="8575347" cy="461665"/>
          </a:xfrm>
        </p:spPr>
        <p:txBody>
          <a:bodyPr/>
          <a:lstStyle/>
          <a:p>
            <a:r>
              <a:rPr lang="en-US" dirty="0"/>
              <a:t>Automated Tiering Of Storage Layers</a:t>
            </a:r>
            <a:endParaRPr lang="en-GB" dirty="0"/>
          </a:p>
        </p:txBody>
      </p:sp>
      <p:graphicFrame>
        <p:nvGraphicFramePr>
          <p:cNvPr id="7" name="Diagram 6">
            <a:extLst>
              <a:ext uri="{FF2B5EF4-FFF2-40B4-BE49-F238E27FC236}">
                <a16:creationId xmlns:a16="http://schemas.microsoft.com/office/drawing/2014/main" id="{B3079697-8C25-487F-9881-BA582E04CCF5}"/>
              </a:ext>
            </a:extLst>
          </p:cNvPr>
          <p:cNvGraphicFramePr/>
          <p:nvPr/>
        </p:nvGraphicFramePr>
        <p:xfrm>
          <a:off x="2032578" y="1189813"/>
          <a:ext cx="8126847" cy="4948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44759" y="2009864"/>
            <a:ext cx="161296" cy="40333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sz="883">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44759" y="3429003"/>
            <a:ext cx="161296" cy="40333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sz="883">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44758" y="4848141"/>
            <a:ext cx="161296" cy="40333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sz="883">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25405" y="1927091"/>
            <a:ext cx="1411776" cy="615480"/>
          </a:xfrm>
          <a:prstGeom prst="rect">
            <a:avLst/>
          </a:prstGeom>
          <a:noFill/>
        </p:spPr>
        <p:txBody>
          <a:bodyPr wrap="none" lIns="179259" tIns="143407" rIns="179259" bIns="143407" rtlCol="0">
            <a:spAutoFit/>
          </a:bodyPr>
          <a:lstStyle/>
          <a:p>
            <a:pPr defTabSz="914261">
              <a:lnSpc>
                <a:spcPct val="90000"/>
              </a:lnSpc>
              <a:spcAft>
                <a:spcPts val="588"/>
              </a:spcAft>
            </a:pPr>
            <a:r>
              <a:rPr lang="en-US" sz="2353"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25406" y="3274708"/>
            <a:ext cx="1376578" cy="788016"/>
          </a:xfrm>
          <a:prstGeom prst="rect">
            <a:avLst/>
          </a:prstGeom>
          <a:noFill/>
        </p:spPr>
        <p:txBody>
          <a:bodyPr wrap="none" lIns="179259" tIns="143407" rIns="179259" bIns="143407" rtlCol="0">
            <a:spAutoFit/>
          </a:bodyPr>
          <a:lstStyle/>
          <a:p>
            <a:pPr defTabSz="914261">
              <a:lnSpc>
                <a:spcPct val="90000"/>
              </a:lnSpc>
              <a:spcAft>
                <a:spcPts val="588"/>
              </a:spcAft>
            </a:pPr>
            <a:r>
              <a:rPr lang="en-US" sz="3528">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06052" y="4387105"/>
            <a:ext cx="224043" cy="1750922"/>
          </a:xfrm>
          <a:prstGeom prst="rect">
            <a:avLst/>
          </a:prstGeom>
          <a:noFill/>
        </p:spPr>
        <p:txBody>
          <a:bodyPr wrap="square" lIns="179235" tIns="143388" rIns="179235" bIns="143388" rtlCol="0">
            <a:spAutoFit/>
          </a:bodyPr>
          <a:lstStyle/>
          <a:p>
            <a:pPr defTabSz="914156">
              <a:lnSpc>
                <a:spcPct val="90000"/>
              </a:lnSpc>
              <a:spcAft>
                <a:spcPts val="588"/>
              </a:spcAft>
            </a:pPr>
            <a:r>
              <a:rPr lang="en-GB" sz="7055">
                <a:solidFill>
                  <a:srgbClr val="353535"/>
                </a:solidFill>
                <a:latin typeface="Segoe UI Semilight"/>
              </a:rPr>
              <a:t>∞</a:t>
            </a:r>
          </a:p>
          <a:p>
            <a:pPr defTabSz="914156">
              <a:lnSpc>
                <a:spcPct val="90000"/>
              </a:lnSpc>
              <a:spcAft>
                <a:spcPts val="588"/>
              </a:spcAft>
            </a:pPr>
            <a:endParaRPr lang="en-GB" sz="2745"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681642" y="3331472"/>
            <a:ext cx="1068844" cy="621968"/>
          </a:xfrm>
          <a:prstGeom prst="rect">
            <a:avLst/>
          </a:prstGeom>
          <a:noFill/>
        </p:spPr>
        <p:txBody>
          <a:bodyPr wrap="none" lIns="179259" tIns="143407" rIns="179259" bIns="143407" rtlCol="0">
            <a:spAutoFit/>
          </a:bodyPr>
          <a:lstStyle/>
          <a:p>
            <a:pPr defTabSz="914261">
              <a:lnSpc>
                <a:spcPct val="90000"/>
              </a:lnSpc>
              <a:spcAft>
                <a:spcPts val="588"/>
              </a:spcAft>
            </a:pPr>
            <a:r>
              <a:rPr lang="en-US" sz="2353" dirty="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16555" y="1925938"/>
            <a:ext cx="1059227" cy="621968"/>
          </a:xfrm>
          <a:prstGeom prst="rect">
            <a:avLst/>
          </a:prstGeom>
          <a:noFill/>
        </p:spPr>
        <p:txBody>
          <a:bodyPr wrap="none" lIns="179259" tIns="143407" rIns="179259" bIns="143407" rtlCol="0">
            <a:spAutoFit/>
          </a:bodyPr>
          <a:lstStyle/>
          <a:p>
            <a:pPr defTabSz="914261">
              <a:lnSpc>
                <a:spcPct val="90000"/>
              </a:lnSpc>
              <a:spcAft>
                <a:spcPts val="588"/>
              </a:spcAft>
            </a:pPr>
            <a:r>
              <a:rPr lang="en-US" sz="2353">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581080" y="4734710"/>
            <a:ext cx="1270795" cy="621968"/>
          </a:xfrm>
          <a:prstGeom prst="rect">
            <a:avLst/>
          </a:prstGeom>
          <a:noFill/>
        </p:spPr>
        <p:txBody>
          <a:bodyPr wrap="none" lIns="179259" tIns="143407" rIns="179259" bIns="143407" rtlCol="0">
            <a:spAutoFit/>
          </a:bodyPr>
          <a:lstStyle/>
          <a:p>
            <a:pPr defTabSz="914261">
              <a:lnSpc>
                <a:spcPct val="90000"/>
              </a:lnSpc>
              <a:spcAft>
                <a:spcPts val="588"/>
              </a:spcAft>
            </a:pPr>
            <a:r>
              <a:rPr lang="en-US" sz="2353">
                <a:gradFill>
                  <a:gsLst>
                    <a:gs pos="2917">
                      <a:srgbClr val="353535"/>
                    </a:gs>
                    <a:gs pos="30000">
                      <a:srgbClr val="353535"/>
                    </a:gs>
                  </a:gsLst>
                  <a:lin ang="5400000" scaled="0"/>
                </a:gradFill>
                <a:latin typeface="Segoe UI Semilight"/>
              </a:rPr>
              <a:t>100 </a:t>
            </a:r>
            <a:r>
              <a:rPr lang="en-US" sz="2353" err="1">
                <a:gradFill>
                  <a:gsLst>
                    <a:gs pos="2917">
                      <a:srgbClr val="353535"/>
                    </a:gs>
                    <a:gs pos="30000">
                      <a:srgbClr val="353535"/>
                    </a:gs>
                  </a:gsLst>
                  <a:lin ang="5400000" scaled="0"/>
                </a:gradFill>
                <a:latin typeface="Segoe UI Semilight"/>
              </a:rPr>
              <a:t>ms</a:t>
            </a:r>
            <a:endParaRPr lang="en-US" sz="2353">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4789" y="914800"/>
            <a:ext cx="1483130" cy="1031252"/>
          </a:xfrm>
          <a:prstGeom prst="rect">
            <a:avLst/>
          </a:prstGeom>
          <a:noFill/>
        </p:spPr>
        <p:txBody>
          <a:bodyPr wrap="none" lIns="179259" tIns="143407" rIns="179259" bIns="143407" rtlCol="0">
            <a:spAutoFit/>
          </a:bodyPr>
          <a:lstStyle/>
          <a:p>
            <a:pPr algn="ctr" defTabSz="914261">
              <a:lnSpc>
                <a:spcPct val="90000"/>
              </a:lnSpc>
              <a:spcAft>
                <a:spcPts val="588"/>
              </a:spcAft>
            </a:pPr>
            <a:r>
              <a:rPr lang="en-US" sz="2353" b="1">
                <a:gradFill>
                  <a:gsLst>
                    <a:gs pos="2917">
                      <a:srgbClr val="353535"/>
                    </a:gs>
                    <a:gs pos="30000">
                      <a:srgbClr val="353535"/>
                    </a:gs>
                  </a:gsLst>
                  <a:lin ang="5400000" scaled="0"/>
                </a:gradFill>
                <a:latin typeface="Segoe UI Semilight"/>
              </a:rPr>
              <a:t>Node</a:t>
            </a:r>
          </a:p>
          <a:p>
            <a:pPr algn="ctr" defTabSz="914261">
              <a:lnSpc>
                <a:spcPct val="90000"/>
              </a:lnSpc>
              <a:spcAft>
                <a:spcPts val="588"/>
              </a:spcAft>
            </a:pPr>
            <a:r>
              <a:rPr lang="en-US" sz="2353"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767810" y="957932"/>
            <a:ext cx="1245150" cy="1031252"/>
          </a:xfrm>
          <a:prstGeom prst="rect">
            <a:avLst/>
          </a:prstGeom>
          <a:noFill/>
        </p:spPr>
        <p:txBody>
          <a:bodyPr wrap="none" lIns="179259" tIns="143407" rIns="179259" bIns="143407" rtlCol="0">
            <a:spAutoFit/>
          </a:bodyPr>
          <a:lstStyle/>
          <a:p>
            <a:pPr algn="ctr" defTabSz="914261">
              <a:lnSpc>
                <a:spcPct val="90000"/>
              </a:lnSpc>
              <a:spcAft>
                <a:spcPts val="588"/>
              </a:spcAft>
            </a:pPr>
            <a:r>
              <a:rPr lang="en-US" sz="2353" b="1">
                <a:gradFill>
                  <a:gsLst>
                    <a:gs pos="2917">
                      <a:srgbClr val="353535"/>
                    </a:gs>
                    <a:gs pos="30000">
                      <a:srgbClr val="353535"/>
                    </a:gs>
                  </a:gsLst>
                  <a:lin ang="5400000" scaled="0"/>
                </a:gradFill>
                <a:latin typeface="Segoe UI Semilight"/>
              </a:rPr>
              <a:t>Access</a:t>
            </a:r>
          </a:p>
          <a:p>
            <a:pPr algn="ctr" defTabSz="914261">
              <a:lnSpc>
                <a:spcPct val="90000"/>
              </a:lnSpc>
              <a:spcAft>
                <a:spcPts val="588"/>
              </a:spcAft>
            </a:pPr>
            <a:r>
              <a:rPr lang="en-US" sz="2353"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57179" y="1423136"/>
            <a:ext cx="0" cy="4481488"/>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44556" y="516034"/>
            <a:ext cx="0" cy="2688893"/>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9810854" y="1745305"/>
            <a:ext cx="1329184" cy="461651"/>
          </a:xfrm>
          <a:prstGeom prst="rect">
            <a:avLst/>
          </a:prstGeom>
          <a:noFill/>
        </p:spPr>
        <p:txBody>
          <a:bodyPr wrap="none" lIns="91427" tIns="45713" rIns="91427" bIns="45713">
            <a:spAutoFit/>
          </a:bodyPr>
          <a:lstStyle/>
          <a:p>
            <a:pPr algn="ctr"/>
            <a:r>
              <a:rPr lang="en-US" sz="2400">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9815134" y="3162531"/>
            <a:ext cx="1610469" cy="468972"/>
          </a:xfrm>
          <a:prstGeom prst="rect">
            <a:avLst/>
          </a:prstGeom>
          <a:noFill/>
        </p:spPr>
        <p:txBody>
          <a:bodyPr wrap="none" lIns="91427" tIns="45713" rIns="91427" bIns="45713">
            <a:spAutoFit/>
          </a:bodyPr>
          <a:lstStyle/>
          <a:p>
            <a:pPr algn="ctr"/>
            <a:r>
              <a:rPr lang="en-US" sz="2400">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9804844" y="4901940"/>
            <a:ext cx="1436408" cy="468972"/>
          </a:xfrm>
          <a:prstGeom prst="rect">
            <a:avLst/>
          </a:prstGeom>
          <a:noFill/>
        </p:spPr>
        <p:txBody>
          <a:bodyPr wrap="none" lIns="91427" tIns="45713" rIns="91427" bIns="45713">
            <a:spAutoFit/>
          </a:bodyPr>
          <a:lstStyle/>
          <a:p>
            <a:pPr algn="ctr"/>
            <a:r>
              <a:rPr lang="en-US" sz="2400">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0068" y="289958"/>
            <a:ext cx="7065099" cy="461665"/>
          </a:xfrm>
        </p:spPr>
        <p:txBody>
          <a:bodyPr/>
          <a:lstStyle/>
          <a:p>
            <a:r>
              <a:rPr lang="en-GB" dirty="0"/>
              <a:t>Adaptive cache miss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0805" y="3691277"/>
            <a:ext cx="1493530"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002050"/>
                </a:solidFill>
                <a:latin typeface="Segoe UI" panose="020B0502040204020203" pitchFamily="34" charset="0"/>
                <a:cs typeface="Segoe UI" panose="020B0502040204020203" pitchFamily="34" charset="0"/>
              </a:rPr>
              <a:t>Local NVMe SSD</a:t>
            </a:r>
            <a:endParaRPr lang="en-GB" sz="1175">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0004" y="5483732"/>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Remote storage</a:t>
            </a:r>
            <a:endParaRPr lang="en-GB" sz="1175">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371713" y="1192317"/>
            <a:ext cx="3093220" cy="1352279"/>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732">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82888" y="1647495"/>
            <a:ext cx="929353" cy="455624"/>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Memory</a:t>
            </a:r>
            <a:endParaRPr lang="en-GB" sz="1175">
              <a:solidFill>
                <a:srgbClr val="002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8826937-5D27-4C4C-A024-3E01C45B5485}"/>
              </a:ext>
            </a:extLst>
          </p:cNvPr>
          <p:cNvGrpSpPr/>
          <p:nvPr/>
        </p:nvGrpSpPr>
        <p:grpSpPr>
          <a:xfrm>
            <a:off x="2939579" y="3058099"/>
            <a:ext cx="1780292" cy="1627224"/>
            <a:chOff x="3780031" y="2007345"/>
            <a:chExt cx="1335409" cy="1220591"/>
          </a:xfrm>
        </p:grpSpPr>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3780031" y="2007345"/>
              <a:ext cx="1335409" cy="12205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a:solidFill>
                  <a:srgbClr val="353535"/>
                </a:solidFill>
                <a:latin typeface="Segoe UI Semilight"/>
              </a:endParaRPr>
            </a:p>
            <a:p>
              <a:pPr algn="ctr" defTabSz="914261"/>
              <a:endParaRPr lang="en-US">
                <a:solidFill>
                  <a:srgbClr val="353535"/>
                </a:solidFill>
                <a:latin typeface="Segoe UI Semilight"/>
              </a:endParaRPr>
            </a:p>
            <a:p>
              <a:pPr algn="ctr" defTabSz="914261"/>
              <a:r>
                <a:rPr lang="en-US">
                  <a:solidFill>
                    <a:srgbClr val="353535"/>
                  </a:solidFill>
                  <a:latin typeface="Segoe UI Semilight"/>
                </a:rPr>
                <a:t>Adaptive </a:t>
              </a:r>
            </a:p>
            <a:p>
              <a:pPr algn="ctr" defTabSz="914261"/>
              <a:r>
                <a:rPr lang="en-US">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4016376"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4086515"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4156653"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4226792"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4296930"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4367069"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443720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450734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579151"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649290"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719429"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336044"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29549"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2305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1655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1006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0356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89707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3990580"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086304"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179810"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273315"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63114" y="1108397"/>
            <a:ext cx="6321127" cy="1766267"/>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3999" y="4867597"/>
            <a:ext cx="10948903"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6632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5982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5333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4683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4034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3384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2735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2085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1436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078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01373"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4948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5883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68188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7753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86889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29624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05590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1494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2429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3364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299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234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169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104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0394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89745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39909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08446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1779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27147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3649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45848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5519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6454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7389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8325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492600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0195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1130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2065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3000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3935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4870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5805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67404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767549"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8610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595456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04806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14157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235074"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3285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4220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51559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6090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65962" y="4984074"/>
            <a:ext cx="6318279" cy="15619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6632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5982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5333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4683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4034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3384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2735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2085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1436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078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01373"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4948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5883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68188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7753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86889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29624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05590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1494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2429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3364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299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234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169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104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0394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89745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39909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08446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1779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27147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3649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45848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5519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6454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7389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8325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492600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0195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1130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2065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3000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3935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4870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5805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67404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767549"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8610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595456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04806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14157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235074"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3285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4220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51559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6090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5197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454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389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324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2599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195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1300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0651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0001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29352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38702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48053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57403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66754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7610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8545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29480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04156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3506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285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220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1558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0908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0259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69609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7896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88310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39766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07011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16362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25712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35063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44413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5376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6311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7246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8181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491166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00516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0986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1921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2856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3791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4726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56619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65970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75320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8467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594021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03372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12722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22073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31423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4077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50124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594755"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152551" y="5690389"/>
            <a:ext cx="627319" cy="640672"/>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136683" y="5690389"/>
            <a:ext cx="627319" cy="640672"/>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069711" y="5690389"/>
            <a:ext cx="627319" cy="640672"/>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796070" y="5385632"/>
            <a:ext cx="3128183" cy="1211666"/>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625684" y="2443955"/>
            <a:ext cx="406342" cy="1421060"/>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615113" y="4269329"/>
            <a:ext cx="406342" cy="1421060"/>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260704" y="173496"/>
            <a:ext cx="2934099" cy="1067928"/>
          </a:xfrm>
          <a:prstGeom prst="rect">
            <a:avLst/>
          </a:prstGeom>
          <a:solidFill>
            <a:schemeClr val="accent1">
              <a:lumMod val="20000"/>
              <a:lumOff val="80000"/>
            </a:schemeClr>
          </a:solidFill>
        </p:spPr>
        <p:txBody>
          <a:bodyPr wrap="square" lIns="243805" tIns="195044" rIns="243805" bIns="195044" rtlCol="0">
            <a:spAutoFit/>
          </a:bodyPr>
          <a:lstStyle/>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FROM </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FactSales_CCI</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058898" y="1522580"/>
            <a:ext cx="1018867" cy="670858"/>
          </a:xfrm>
          <a:prstGeom prst="rect">
            <a:avLst/>
          </a:prstGeom>
          <a:noFill/>
        </p:spPr>
        <p:txBody>
          <a:bodyPr wrap="square" lIns="243805" tIns="195044" rIns="243805" bIns="195044" rtlCol="0">
            <a:spAutoFit/>
          </a:bodyPr>
          <a:lstStyle/>
          <a:p>
            <a:pPr>
              <a:lnSpc>
                <a:spcPct val="90000"/>
              </a:lnSpc>
              <a:spcAft>
                <a:spcPts val="800"/>
              </a:spcAft>
            </a:pPr>
            <a:r>
              <a:rPr lang="en-US" sz="200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593502" y="6267465"/>
            <a:ext cx="268851"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287600" y="4336018"/>
            <a:ext cx="268854"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368906"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044050" y="5710133"/>
            <a:ext cx="1367231" cy="958844"/>
          </a:xfrm>
          <a:prstGeom prst="rect">
            <a:avLst/>
          </a:prstGeom>
          <a:noFill/>
        </p:spPr>
        <p:txBody>
          <a:bodyPr wrap="square" lIns="243805" tIns="195044" rIns="243805" bIns="195044" rtlCol="0">
            <a:spAutoFit/>
          </a:bodyPr>
          <a:lstStyle/>
          <a:p>
            <a:pPr algn="ctr">
              <a:lnSpc>
                <a:spcPct val="90000"/>
              </a:lnSpc>
              <a:spcAft>
                <a:spcPts val="800"/>
              </a:spcAft>
            </a:pPr>
            <a:r>
              <a:rPr lang="en-US" sz="200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145626" y="3689635"/>
            <a:ext cx="1115078" cy="670858"/>
          </a:xfrm>
          <a:prstGeom prst="rect">
            <a:avLst/>
          </a:prstGeom>
          <a:noFill/>
        </p:spPr>
        <p:txBody>
          <a:bodyPr wrap="square" lIns="243805" tIns="195044" rIns="243805" bIns="195044" rtlCol="0">
            <a:spAutoFit/>
          </a:bodyPr>
          <a:lstStyle/>
          <a:p>
            <a:pPr>
              <a:lnSpc>
                <a:spcPct val="90000"/>
              </a:lnSpc>
              <a:spcAft>
                <a:spcPts val="800"/>
              </a:spcAft>
            </a:pPr>
            <a:r>
              <a:rPr lang="en-US" sz="200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257901" y="173496"/>
            <a:ext cx="2934099" cy="1067928"/>
          </a:xfrm>
          <a:prstGeom prst="rect">
            <a:avLst/>
          </a:prstGeom>
          <a:solidFill>
            <a:schemeClr val="tx2">
              <a:lumMod val="20000"/>
              <a:lumOff val="80000"/>
            </a:schemeClr>
          </a:solidFill>
        </p:spPr>
        <p:txBody>
          <a:bodyPr wrap="square" lIns="243805" tIns="195044" rIns="243805" bIns="195044" rtlCol="0">
            <a:spAutoFit/>
          </a:bodyPr>
          <a:lstStyle/>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FROM </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FactSales_CCI</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364976" y="2290818"/>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7" name="Title 1">
            <a:extLst>
              <a:ext uri="{FF2B5EF4-FFF2-40B4-BE49-F238E27FC236}">
                <a16:creationId xmlns:a16="http://schemas.microsoft.com/office/drawing/2014/main" id="{DFE5DB12-A949-44A8-9737-1D9DAFF307C7}"/>
              </a:ext>
            </a:extLst>
          </p:cNvPr>
          <p:cNvSpPr txBox="1">
            <a:spLocks/>
          </p:cNvSpPr>
          <p:nvPr/>
        </p:nvSpPr>
        <p:spPr>
          <a:xfrm>
            <a:off x="85416" y="216768"/>
            <a:ext cx="6981358"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200" dirty="0"/>
              <a:t>Adaptive cache hit (hot scan)</a:t>
            </a:r>
          </a:p>
        </p:txBody>
      </p:sp>
      <p:sp>
        <p:nvSpPr>
          <p:cNvPr id="240" name="Flowchart: Process 239">
            <a:extLst>
              <a:ext uri="{FF2B5EF4-FFF2-40B4-BE49-F238E27FC236}">
                <a16:creationId xmlns:a16="http://schemas.microsoft.com/office/drawing/2014/main" id="{2BC77EBD-FF6B-4B62-820C-A0B4899E96D5}"/>
              </a:ext>
            </a:extLst>
          </p:cNvPr>
          <p:cNvSpPr/>
          <p:nvPr/>
        </p:nvSpPr>
        <p:spPr bwMode="auto">
          <a:xfrm>
            <a:off x="563114" y="3000136"/>
            <a:ext cx="6321127" cy="1819818"/>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11248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88889E-6 1.23457E-7 L -0.18907 -0.28148 " pathEditMode="relative" rAng="0" ptsTypes="AA">
                                      <p:cBhvr>
                                        <p:cTn id="32" dur="2000" fill="hold"/>
                                        <p:tgtEl>
                                          <p:spTgt spid="795"/>
                                        </p:tgtEl>
                                        <p:attrNameLst>
                                          <p:attrName>ppt_x</p:attrName>
                                          <p:attrName>ppt_y</p:attrName>
                                        </p:attrNameLst>
                                      </p:cBhvr>
                                      <p:rCtr x="-9462" y="-13981"/>
                                    </p:animMotion>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00"/>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61111E-6 1.60494E-6 L 0.00608 -0.29938 " pathEditMode="relative" rAng="0" ptsTypes="AA">
                                      <p:cBhvr>
                                        <p:cTn id="41" dur="2000" fill="hold"/>
                                        <p:tgtEl>
                                          <p:spTgt spid="800"/>
                                        </p:tgtEl>
                                        <p:attrNameLst>
                                          <p:attrName>ppt_x</p:attrName>
                                          <p:attrName>ppt_y</p:attrName>
                                        </p:attrNameLst>
                                      </p:cBhvr>
                                      <p:rCtr x="295" y="-149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01"/>
                                        </p:tgtEl>
                                        <p:attrNameLst>
                                          <p:attrName>style.visibility</p:attrName>
                                        </p:attrNameLst>
                                      </p:cBhvr>
                                      <p:to>
                                        <p:strVal val="visible"/>
                                      </p:to>
                                    </p:set>
                                  </p:childTnLst>
                                </p:cTn>
                              </p:par>
                              <p:par>
                                <p:cTn id="46" presetID="42" presetClass="path" presetSubtype="0" accel="50000" decel="50000" fill="hold" grpId="1" nodeType="withEffect">
                                  <p:stCondLst>
                                    <p:cond delay="0"/>
                                  </p:stCondLst>
                                  <p:childTnLst>
                                    <p:animMotion origin="layout" path="M -8.33333E-7 1.60494E-6 L 0.41129 -0.19259 " pathEditMode="relative" rAng="0" ptsTypes="AA">
                                      <p:cBhvr>
                                        <p:cTn id="47" dur="2000" fill="hold"/>
                                        <p:tgtEl>
                                          <p:spTgt spid="801"/>
                                        </p:tgtEl>
                                        <p:attrNameLst>
                                          <p:attrName>ppt_x</p:attrName>
                                          <p:attrName>ppt_y</p:attrName>
                                        </p:attrNameLst>
                                      </p:cBhvr>
                                      <p:rCtr x="20556" y="-9630"/>
                                    </p:animMotion>
                                  </p:childTnLst>
                                </p:cTn>
                              </p:par>
                            </p:childTnLst>
                          </p:cTn>
                        </p:par>
                        <p:par>
                          <p:cTn id="48" fill="hold">
                            <p:stCondLst>
                              <p:cond delay="2000"/>
                            </p:stCondLst>
                            <p:childTnLst>
                              <p:par>
                                <p:cTn id="49" presetID="10" presetClass="exit" presetSubtype="0" fill="hold" grpId="3" nodeType="afterEffect">
                                  <p:stCondLst>
                                    <p:cond delay="0"/>
                                  </p:stCondLst>
                                  <p:childTnLst>
                                    <p:animEffect transition="out" filter="fade">
                                      <p:cBhvr>
                                        <p:cTn id="50" dur="500"/>
                                        <p:tgtEl>
                                          <p:spTgt spid="801"/>
                                        </p:tgtEl>
                                      </p:cBhvr>
                                    </p:animEffect>
                                    <p:set>
                                      <p:cBhvr>
                                        <p:cTn id="51" dur="1" fill="hold">
                                          <p:stCondLst>
                                            <p:cond delay="499"/>
                                          </p:stCondLst>
                                        </p:cTn>
                                        <p:tgtEl>
                                          <p:spTgt spid="80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79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9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801"/>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804"/>
                                        </p:tgtEl>
                                        <p:attrNameLst>
                                          <p:attrName>style.visibility</p:attrName>
                                        </p:attrNameLst>
                                      </p:cBhvr>
                                      <p:to>
                                        <p:strVal val="visible"/>
                                      </p:to>
                                    </p:set>
                                    <p:anim calcmode="lin" valueType="num">
                                      <p:cBhvr additive="base">
                                        <p:cTn id="72" dur="500" fill="hold"/>
                                        <p:tgtEl>
                                          <p:spTgt spid="804"/>
                                        </p:tgtEl>
                                        <p:attrNameLst>
                                          <p:attrName>ppt_x</p:attrName>
                                        </p:attrNameLst>
                                      </p:cBhvr>
                                      <p:tavLst>
                                        <p:tav tm="0">
                                          <p:val>
                                            <p:strVal val="#ppt_x"/>
                                          </p:val>
                                        </p:tav>
                                        <p:tav tm="100000">
                                          <p:val>
                                            <p:strVal val="#ppt_x"/>
                                          </p:val>
                                        </p:tav>
                                      </p:tavLst>
                                    </p:anim>
                                    <p:anim calcmode="lin" valueType="num">
                                      <p:cBhvr additive="base">
                                        <p:cTn id="73" dur="500" fill="hold"/>
                                        <p:tgtEl>
                                          <p:spTgt spid="804"/>
                                        </p:tgtEl>
                                        <p:attrNameLst>
                                          <p:attrName>ppt_y</p:attrName>
                                        </p:attrNameLst>
                                      </p:cBhvr>
                                      <p:tavLst>
                                        <p:tav tm="0">
                                          <p:val>
                                            <p:strVal val="1+#ppt_h/2"/>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23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0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3.61111E-6 -2.96296E-6 L 0.41598 -0.20308 " pathEditMode="relative" rAng="0" ptsTypes="AA">
                                      <p:cBhvr>
                                        <p:cTn id="81" dur="2000" fill="hold"/>
                                        <p:tgtEl>
                                          <p:spTgt spid="805"/>
                                        </p:tgtEl>
                                        <p:attrNameLst>
                                          <p:attrName>ppt_x</p:attrName>
                                          <p:attrName>ppt_y</p:attrName>
                                        </p:attrNameLst>
                                      </p:cBhvr>
                                      <p:rCtr x="20799" y="-10154"/>
                                    </p:animMotion>
                                  </p:childTnLst>
                                </p:cTn>
                              </p:par>
                            </p:childTnLst>
                          </p:cTn>
                        </p:par>
                        <p:par>
                          <p:cTn id="82" fill="hold">
                            <p:stCondLst>
                              <p:cond delay="2000"/>
                            </p:stCondLst>
                            <p:childTnLst>
                              <p:par>
                                <p:cTn id="83" presetID="10" presetClass="exit" presetSubtype="0" fill="hold" grpId="2" nodeType="afterEffect">
                                  <p:stCondLst>
                                    <p:cond delay="0"/>
                                  </p:stCondLst>
                                  <p:childTnLst>
                                    <p:animEffect transition="out" filter="fade">
                                      <p:cBhvr>
                                        <p:cTn id="84" dur="500"/>
                                        <p:tgtEl>
                                          <p:spTgt spid="805"/>
                                        </p:tgtEl>
                                      </p:cBhvr>
                                    </p:animEffect>
                                    <p:set>
                                      <p:cBhvr>
                                        <p:cTn id="85" dur="1" fill="hold">
                                          <p:stCondLst>
                                            <p:cond delay="499"/>
                                          </p:stCondLst>
                                        </p:cTn>
                                        <p:tgtEl>
                                          <p:spTgt spid="805"/>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804"/>
                                        </p:tgtEl>
                                        <p:attrNameLst>
                                          <p:attrName>ppt_x</p:attrName>
                                        </p:attrNameLst>
                                      </p:cBhvr>
                                      <p:tavLst>
                                        <p:tav tm="0">
                                          <p:val>
                                            <p:strVal val="ppt_x"/>
                                          </p:val>
                                        </p:tav>
                                        <p:tav tm="100000">
                                          <p:val>
                                            <p:strVal val="ppt_x"/>
                                          </p:val>
                                        </p:tav>
                                      </p:tavLst>
                                    </p:anim>
                                    <p:anim calcmode="lin" valueType="num">
                                      <p:cBhvr additive="base">
                                        <p:cTn id="88" dur="500"/>
                                        <p:tgtEl>
                                          <p:spTgt spid="804"/>
                                        </p:tgtEl>
                                        <p:attrNameLst>
                                          <p:attrName>ppt_y</p:attrName>
                                        </p:attrNameLst>
                                      </p:cBhvr>
                                      <p:tavLst>
                                        <p:tav tm="0">
                                          <p:val>
                                            <p:strVal val="ppt_y"/>
                                          </p:val>
                                        </p:tav>
                                        <p:tav tm="100000">
                                          <p:val>
                                            <p:strVal val="1+ppt_h/2"/>
                                          </p:val>
                                        </p:tav>
                                      </p:tavLst>
                                    </p:anim>
                                    <p:set>
                                      <p:cBhvr>
                                        <p:cTn id="89" dur="1" fill="hold">
                                          <p:stCondLst>
                                            <p:cond delay="499"/>
                                          </p:stCondLst>
                                        </p:cTn>
                                        <p:tgtEl>
                                          <p:spTgt spid="8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793" grpId="0" animBg="1"/>
      <p:bldP spid="793" grpId="1" animBg="1"/>
      <p:bldP spid="11" grpId="0" animBg="1"/>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P spid="804" grpId="0" animBg="1"/>
      <p:bldP spid="804" grpId="1" animBg="1"/>
      <p:bldP spid="805" grpId="0" animBg="1"/>
      <p:bldP spid="805" grpId="1" animBg="1"/>
      <p:bldP spid="805" grpId="2" animBg="1"/>
      <p:bldP spid="2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Box 182">
            <a:extLst>
              <a:ext uri="{FF2B5EF4-FFF2-40B4-BE49-F238E27FC236}">
                <a16:creationId xmlns:a16="http://schemas.microsoft.com/office/drawing/2014/main" id="{E66B6EFD-A3D0-46F3-9AA7-5394DE4BBAD9}"/>
              </a:ext>
            </a:extLst>
          </p:cNvPr>
          <p:cNvSpPr txBox="1"/>
          <p:nvPr/>
        </p:nvSpPr>
        <p:spPr>
          <a:xfrm rot="16200000">
            <a:off x="300805" y="3691277"/>
            <a:ext cx="1493530"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002050"/>
                </a:solidFill>
                <a:latin typeface="Segoe UI" panose="020B0502040204020203" pitchFamily="34" charset="0"/>
                <a:cs typeface="Segoe UI" panose="020B0502040204020203" pitchFamily="34" charset="0"/>
              </a:rPr>
              <a:t>Local NVMe SSD</a:t>
            </a:r>
            <a:endParaRPr lang="en-GB" sz="1175">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0004" y="5483732"/>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Remote storage</a:t>
            </a:r>
            <a:endParaRPr lang="en-GB" sz="1175">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371713" y="1192317"/>
            <a:ext cx="3093220" cy="1352279"/>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732">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82888" y="1647495"/>
            <a:ext cx="929353" cy="455624"/>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Memory</a:t>
            </a:r>
            <a:endParaRPr lang="en-GB" sz="1175">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39579" y="3058099"/>
            <a:ext cx="1780292" cy="16272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a:solidFill>
                <a:srgbClr val="353535"/>
              </a:solidFill>
              <a:latin typeface="Segoe UI Semilight"/>
            </a:endParaRPr>
          </a:p>
          <a:p>
            <a:pPr defTabSz="914261"/>
            <a:endParaRPr lang="en-US">
              <a:solidFill>
                <a:srgbClr val="353535"/>
              </a:solidFill>
              <a:latin typeface="Segoe UI Semilight"/>
            </a:endParaRPr>
          </a:p>
          <a:p>
            <a:pPr algn="ctr" defTabSz="914261"/>
            <a:r>
              <a:rPr lang="en-US">
                <a:solidFill>
                  <a:srgbClr val="353535"/>
                </a:solidFill>
                <a:latin typeface="Segoe UI Semilight"/>
              </a:rPr>
              <a:t>Adaptive </a:t>
            </a:r>
          </a:p>
          <a:p>
            <a:pPr algn="ctr" defTabSz="914261"/>
            <a:r>
              <a:rPr lang="en-US">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254661"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34816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44167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53517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62868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22185"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1569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09197"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04921"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098426"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191932"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336044"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29549"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2305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1655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1006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0356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89707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3990580"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086304"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179810"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273315"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34173" y="1125643"/>
            <a:ext cx="6300378" cy="1728178"/>
          </a:xfrm>
          <a:prstGeom prst="flowChartProcess">
            <a:avLst/>
          </a:prstGeom>
          <a:solidFill>
            <a:schemeClr val="accent1">
              <a:alpha val="7000"/>
            </a:schemeClr>
          </a:solid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3999" y="4867597"/>
            <a:ext cx="10948903"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6632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5982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5333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4683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4034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3384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2735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2085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1436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078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01373"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4948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5883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68188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7753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86889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29624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05590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1494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2429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3364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299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234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169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104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0394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89745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39909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08446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1779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27147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3649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45848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5519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6454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7389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8325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492600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0195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1130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2065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3000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3935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4870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5805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67404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767549"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8610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595456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04806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14157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235074"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3285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4220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51559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6090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65962" y="4984074"/>
            <a:ext cx="6318279" cy="15619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6632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5982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5333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4683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4034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3384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2735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2085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1436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078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01373"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4948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5883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68188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7753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86889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29624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05590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1494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2429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3364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299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234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169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104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0394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89745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39909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08446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1779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27147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3649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45848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5519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6454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7389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8325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492600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0195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1130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2065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3000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3935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4870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5805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67404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767549"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8610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595456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04806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14157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235074"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3285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4220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51559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6090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5197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454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389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324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2599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195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1300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0651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0001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29352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38702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48053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57403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66754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7610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8545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29480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04156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3506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285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220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1558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0908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0259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69609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7896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88310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39766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07011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16362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25712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35063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44413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5376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6311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7246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8181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491166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00516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0986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1921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2856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3791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4726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56619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65970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75320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8467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594021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03372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12722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22073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31423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4077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50124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594755"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152551" y="5690389"/>
            <a:ext cx="627319" cy="640672"/>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136683" y="5690389"/>
            <a:ext cx="627319" cy="640672"/>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069711" y="5690389"/>
            <a:ext cx="627319" cy="640672"/>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796070" y="5385632"/>
            <a:ext cx="3128183" cy="1211666"/>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009410" y="173496"/>
            <a:ext cx="3285565" cy="1067928"/>
          </a:xfrm>
          <a:prstGeom prst="rect">
            <a:avLst/>
          </a:prstGeom>
          <a:noFill/>
        </p:spPr>
        <p:txBody>
          <a:bodyPr wrap="square" lIns="243805" tIns="195044" rIns="243805" bIns="195044" rtlCol="0">
            <a:spAutoFit/>
          </a:bodyPr>
          <a:lstStyle/>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DBCC DROPCLEANBUFFERS (ALL)</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593502" y="6267465"/>
            <a:ext cx="268851"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287600" y="4336018"/>
            <a:ext cx="268854"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368906"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19452" y="292779"/>
            <a:ext cx="7700400"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200" dirty="0"/>
              <a:t>Clearing the adaptive cache</a:t>
            </a:r>
          </a:p>
        </p:txBody>
      </p:sp>
      <p:sp>
        <p:nvSpPr>
          <p:cNvPr id="5" name="Rectangle 4">
            <a:extLst>
              <a:ext uri="{FF2B5EF4-FFF2-40B4-BE49-F238E27FC236}">
                <a16:creationId xmlns:a16="http://schemas.microsoft.com/office/drawing/2014/main" id="{8F6A49E0-AF4B-4A11-9344-D0FE3BFD926C}"/>
              </a:ext>
            </a:extLst>
          </p:cNvPr>
          <p:cNvSpPr/>
          <p:nvPr/>
        </p:nvSpPr>
        <p:spPr bwMode="auto">
          <a:xfrm>
            <a:off x="563114" y="1108397"/>
            <a:ext cx="6321127" cy="1766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8EA52B4C-9F28-4301-8BCE-E5CD4D958A50}"/>
              </a:ext>
            </a:extLst>
          </p:cNvPr>
          <p:cNvSpPr txBox="1"/>
          <p:nvPr/>
        </p:nvSpPr>
        <p:spPr>
          <a:xfrm>
            <a:off x="8976011" y="173496"/>
            <a:ext cx="3285565" cy="789400"/>
          </a:xfrm>
          <a:prstGeom prst="rect">
            <a:avLst/>
          </a:prstGeom>
          <a:noFill/>
        </p:spPr>
        <p:txBody>
          <a:bodyPr wrap="square" lIns="243805" tIns="195044" rIns="243805" bIns="195044" rtlCol="0">
            <a:spAutoFit/>
          </a:bodyPr>
          <a:lstStyle/>
          <a:p>
            <a:pPr>
              <a:lnSpc>
                <a:spcPct val="90000"/>
              </a:lnSpc>
              <a:spcAft>
                <a:spcPts val="800"/>
              </a:spcAft>
            </a:pPr>
            <a:r>
              <a:rPr lang="en-US" sz="2800" dirty="0">
                <a:gradFill>
                  <a:gsLst>
                    <a:gs pos="2917">
                      <a:schemeClr val="tx1"/>
                    </a:gs>
                    <a:gs pos="30000">
                      <a:schemeClr val="tx1"/>
                    </a:gs>
                  </a:gsLst>
                  <a:lin ang="5400000" scaled="0"/>
                </a:gradFill>
              </a:rPr>
              <a:t>Pause or Scale</a:t>
            </a:r>
          </a:p>
        </p:txBody>
      </p:sp>
      <p:sp>
        <p:nvSpPr>
          <p:cNvPr id="241" name="Flowchart: Process 240">
            <a:extLst>
              <a:ext uri="{FF2B5EF4-FFF2-40B4-BE49-F238E27FC236}">
                <a16:creationId xmlns:a16="http://schemas.microsoft.com/office/drawing/2014/main" id="{678FD7B3-9554-4ABE-AC0D-35C32AE6C6D0}"/>
              </a:ext>
            </a:extLst>
          </p:cNvPr>
          <p:cNvSpPr/>
          <p:nvPr/>
        </p:nvSpPr>
        <p:spPr bwMode="auto">
          <a:xfrm>
            <a:off x="534173" y="3006135"/>
            <a:ext cx="6300378" cy="1786633"/>
          </a:xfrm>
          <a:prstGeom prst="flowChartProcess">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1" name="Flowchart: Process 230">
            <a:extLst>
              <a:ext uri="{FF2B5EF4-FFF2-40B4-BE49-F238E27FC236}">
                <a16:creationId xmlns:a16="http://schemas.microsoft.com/office/drawing/2014/main" id="{DA10C761-4285-4BD5-8FE7-A5474B0C523D}"/>
              </a:ext>
            </a:extLst>
          </p:cNvPr>
          <p:cNvSpPr/>
          <p:nvPr/>
        </p:nvSpPr>
        <p:spPr bwMode="auto">
          <a:xfrm>
            <a:off x="471777" y="2989543"/>
            <a:ext cx="6321127" cy="1819818"/>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2" name="Flowchart: Process 231">
            <a:extLst>
              <a:ext uri="{FF2B5EF4-FFF2-40B4-BE49-F238E27FC236}">
                <a16:creationId xmlns:a16="http://schemas.microsoft.com/office/drawing/2014/main" id="{A7F20FD5-E8E6-4ECC-A933-D28BBF975B8A}"/>
              </a:ext>
            </a:extLst>
          </p:cNvPr>
          <p:cNvSpPr/>
          <p:nvPr/>
        </p:nvSpPr>
        <p:spPr bwMode="auto">
          <a:xfrm>
            <a:off x="496915" y="1146393"/>
            <a:ext cx="6321127" cy="1766267"/>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B6288015-F421-4B39-9011-3A3ECAC662C5}"/>
              </a:ext>
            </a:extLst>
          </p:cNvPr>
          <p:cNvSpPr/>
          <p:nvPr/>
        </p:nvSpPr>
        <p:spPr bwMode="auto">
          <a:xfrm>
            <a:off x="7234044" y="2150021"/>
            <a:ext cx="346688" cy="1721688"/>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14D2CD5-2333-4ECB-9325-3EBEADDD68A9}"/>
              </a:ext>
            </a:extLst>
          </p:cNvPr>
          <p:cNvSpPr txBox="1"/>
          <p:nvPr/>
        </p:nvSpPr>
        <p:spPr>
          <a:xfrm>
            <a:off x="7580732" y="2774030"/>
            <a:ext cx="1945967" cy="230832"/>
          </a:xfrm>
          <a:prstGeom prst="rect">
            <a:avLst/>
          </a:prstGeom>
          <a:noFill/>
          <a:ln>
            <a:noFill/>
          </a:ln>
        </p:spPr>
        <p:txBody>
          <a:bodyPr wrap="square" lIns="0" tIns="0" rIns="0" bIns="0" rtlCol="0">
            <a:spAutoFit/>
          </a:bodyPr>
          <a:lstStyle/>
          <a:p>
            <a:pPr algn="ctr"/>
            <a:r>
              <a:rPr lang="en-US" sz="1500">
                <a:gradFill>
                  <a:gsLst>
                    <a:gs pos="2917">
                      <a:schemeClr val="tx1"/>
                    </a:gs>
                    <a:gs pos="30000">
                      <a:schemeClr val="tx1"/>
                    </a:gs>
                  </a:gsLst>
                  <a:lin ang="5400000" scaled="0"/>
                </a:gradFill>
              </a:rPr>
              <a:t>Update costing info</a:t>
            </a:r>
          </a:p>
        </p:txBody>
      </p:sp>
    </p:spTree>
    <p:extLst>
      <p:ext uri="{BB962C8B-B14F-4D97-AF65-F5344CB8AC3E}">
        <p14:creationId xmlns:p14="http://schemas.microsoft.com/office/powerpoint/2010/main" val="38343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303"/>
                                        </p:tgtEl>
                                        <p:attrNameLst>
                                          <p:attrName>ppt_x</p:attrName>
                                        </p:attrNameLst>
                                      </p:cBhvr>
                                      <p:tavLst>
                                        <p:tav tm="0">
                                          <p:val>
                                            <p:strVal val="ppt_x"/>
                                          </p:val>
                                        </p:tav>
                                        <p:tav tm="100000">
                                          <p:val>
                                            <p:strVal val="ppt_x"/>
                                          </p:val>
                                        </p:tav>
                                      </p:tavLst>
                                    </p:anim>
                                    <p:anim calcmode="lin" valueType="num">
                                      <p:cBhvr additive="base">
                                        <p:cTn id="11" dur="500"/>
                                        <p:tgtEl>
                                          <p:spTgt spid="303"/>
                                        </p:tgtEl>
                                        <p:attrNameLst>
                                          <p:attrName>ppt_y</p:attrName>
                                        </p:attrNameLst>
                                      </p:cBhvr>
                                      <p:tavLst>
                                        <p:tav tm="0">
                                          <p:val>
                                            <p:strVal val="ppt_y"/>
                                          </p:val>
                                        </p:tav>
                                        <p:tav tm="100000">
                                          <p:val>
                                            <p:strVal val="1+ppt_h/2"/>
                                          </p:val>
                                        </p:tav>
                                      </p:tavLst>
                                    </p:anim>
                                    <p:set>
                                      <p:cBhvr>
                                        <p:cTn id="12" dur="1" fill="hold">
                                          <p:stCondLst>
                                            <p:cond delay="499"/>
                                          </p:stCondLst>
                                        </p:cTn>
                                        <p:tgtEl>
                                          <p:spTgt spid="303"/>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04"/>
                                        </p:tgtEl>
                                        <p:attrNameLst>
                                          <p:attrName>ppt_x</p:attrName>
                                        </p:attrNameLst>
                                      </p:cBhvr>
                                      <p:tavLst>
                                        <p:tav tm="0">
                                          <p:val>
                                            <p:strVal val="ppt_x"/>
                                          </p:val>
                                        </p:tav>
                                        <p:tav tm="100000">
                                          <p:val>
                                            <p:strVal val="ppt_x"/>
                                          </p:val>
                                        </p:tav>
                                      </p:tavLst>
                                    </p:anim>
                                    <p:anim calcmode="lin" valueType="num">
                                      <p:cBhvr additive="base">
                                        <p:cTn id="15" dur="500"/>
                                        <p:tgtEl>
                                          <p:spTgt spid="304"/>
                                        </p:tgtEl>
                                        <p:attrNameLst>
                                          <p:attrName>ppt_y</p:attrName>
                                        </p:attrNameLst>
                                      </p:cBhvr>
                                      <p:tavLst>
                                        <p:tav tm="0">
                                          <p:val>
                                            <p:strVal val="ppt_y"/>
                                          </p:val>
                                        </p:tav>
                                        <p:tav tm="100000">
                                          <p:val>
                                            <p:strVal val="1+ppt_h/2"/>
                                          </p:val>
                                        </p:tav>
                                      </p:tavLst>
                                    </p:anim>
                                    <p:set>
                                      <p:cBhvr>
                                        <p:cTn id="16" dur="1" fill="hold">
                                          <p:stCondLst>
                                            <p:cond delay="499"/>
                                          </p:stCondLst>
                                        </p:cTn>
                                        <p:tgtEl>
                                          <p:spTgt spid="304"/>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05"/>
                                        </p:tgtEl>
                                        <p:attrNameLst>
                                          <p:attrName>ppt_x</p:attrName>
                                        </p:attrNameLst>
                                      </p:cBhvr>
                                      <p:tavLst>
                                        <p:tav tm="0">
                                          <p:val>
                                            <p:strVal val="ppt_x"/>
                                          </p:val>
                                        </p:tav>
                                        <p:tav tm="100000">
                                          <p:val>
                                            <p:strVal val="ppt_x"/>
                                          </p:val>
                                        </p:tav>
                                      </p:tavLst>
                                    </p:anim>
                                    <p:anim calcmode="lin" valueType="num">
                                      <p:cBhvr additive="base">
                                        <p:cTn id="19" dur="500"/>
                                        <p:tgtEl>
                                          <p:spTgt spid="305"/>
                                        </p:tgtEl>
                                        <p:attrNameLst>
                                          <p:attrName>ppt_y</p:attrName>
                                        </p:attrNameLst>
                                      </p:cBhvr>
                                      <p:tavLst>
                                        <p:tav tm="0">
                                          <p:val>
                                            <p:strVal val="ppt_y"/>
                                          </p:val>
                                        </p:tav>
                                        <p:tav tm="100000">
                                          <p:val>
                                            <p:strVal val="1+ppt_h/2"/>
                                          </p:val>
                                        </p:tav>
                                      </p:tavLst>
                                    </p:anim>
                                    <p:set>
                                      <p:cBhvr>
                                        <p:cTn id="20" dur="1" fill="hold">
                                          <p:stCondLst>
                                            <p:cond delay="499"/>
                                          </p:stCondLst>
                                        </p:cTn>
                                        <p:tgtEl>
                                          <p:spTgt spid="305"/>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306"/>
                                        </p:tgtEl>
                                        <p:attrNameLst>
                                          <p:attrName>ppt_x</p:attrName>
                                        </p:attrNameLst>
                                      </p:cBhvr>
                                      <p:tavLst>
                                        <p:tav tm="0">
                                          <p:val>
                                            <p:strVal val="ppt_x"/>
                                          </p:val>
                                        </p:tav>
                                        <p:tav tm="100000">
                                          <p:val>
                                            <p:strVal val="ppt_x"/>
                                          </p:val>
                                        </p:tav>
                                      </p:tavLst>
                                    </p:anim>
                                    <p:anim calcmode="lin" valueType="num">
                                      <p:cBhvr additive="base">
                                        <p:cTn id="23" dur="500"/>
                                        <p:tgtEl>
                                          <p:spTgt spid="306"/>
                                        </p:tgtEl>
                                        <p:attrNameLst>
                                          <p:attrName>ppt_y</p:attrName>
                                        </p:attrNameLst>
                                      </p:cBhvr>
                                      <p:tavLst>
                                        <p:tav tm="0">
                                          <p:val>
                                            <p:strVal val="ppt_y"/>
                                          </p:val>
                                        </p:tav>
                                        <p:tav tm="100000">
                                          <p:val>
                                            <p:strVal val="1+ppt_h/2"/>
                                          </p:val>
                                        </p:tav>
                                      </p:tavLst>
                                    </p:anim>
                                    <p:set>
                                      <p:cBhvr>
                                        <p:cTn id="24" dur="1" fill="hold">
                                          <p:stCondLst>
                                            <p:cond delay="499"/>
                                          </p:stCondLst>
                                        </p:cTn>
                                        <p:tgtEl>
                                          <p:spTgt spid="306"/>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307"/>
                                        </p:tgtEl>
                                        <p:attrNameLst>
                                          <p:attrName>ppt_x</p:attrName>
                                        </p:attrNameLst>
                                      </p:cBhvr>
                                      <p:tavLst>
                                        <p:tav tm="0">
                                          <p:val>
                                            <p:strVal val="ppt_x"/>
                                          </p:val>
                                        </p:tav>
                                        <p:tav tm="100000">
                                          <p:val>
                                            <p:strVal val="ppt_x"/>
                                          </p:val>
                                        </p:tav>
                                      </p:tavLst>
                                    </p:anim>
                                    <p:anim calcmode="lin" valueType="num">
                                      <p:cBhvr additive="base">
                                        <p:cTn id="27" dur="500"/>
                                        <p:tgtEl>
                                          <p:spTgt spid="307"/>
                                        </p:tgtEl>
                                        <p:attrNameLst>
                                          <p:attrName>ppt_y</p:attrName>
                                        </p:attrNameLst>
                                      </p:cBhvr>
                                      <p:tavLst>
                                        <p:tav tm="0">
                                          <p:val>
                                            <p:strVal val="ppt_y"/>
                                          </p:val>
                                        </p:tav>
                                        <p:tav tm="100000">
                                          <p:val>
                                            <p:strVal val="1+ppt_h/2"/>
                                          </p:val>
                                        </p:tav>
                                      </p:tavLst>
                                    </p:anim>
                                    <p:set>
                                      <p:cBhvr>
                                        <p:cTn id="28" dur="1" fill="hold">
                                          <p:stCondLst>
                                            <p:cond delay="499"/>
                                          </p:stCondLst>
                                        </p:cTn>
                                        <p:tgtEl>
                                          <p:spTgt spid="307"/>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308"/>
                                        </p:tgtEl>
                                        <p:attrNameLst>
                                          <p:attrName>ppt_x</p:attrName>
                                        </p:attrNameLst>
                                      </p:cBhvr>
                                      <p:tavLst>
                                        <p:tav tm="0">
                                          <p:val>
                                            <p:strVal val="ppt_x"/>
                                          </p:val>
                                        </p:tav>
                                        <p:tav tm="100000">
                                          <p:val>
                                            <p:strVal val="ppt_x"/>
                                          </p:val>
                                        </p:tav>
                                      </p:tavLst>
                                    </p:anim>
                                    <p:anim calcmode="lin" valueType="num">
                                      <p:cBhvr additive="base">
                                        <p:cTn id="31" dur="500"/>
                                        <p:tgtEl>
                                          <p:spTgt spid="308"/>
                                        </p:tgtEl>
                                        <p:attrNameLst>
                                          <p:attrName>ppt_y</p:attrName>
                                        </p:attrNameLst>
                                      </p:cBhvr>
                                      <p:tavLst>
                                        <p:tav tm="0">
                                          <p:val>
                                            <p:strVal val="ppt_y"/>
                                          </p:val>
                                        </p:tav>
                                        <p:tav tm="100000">
                                          <p:val>
                                            <p:strVal val="1+ppt_h/2"/>
                                          </p:val>
                                        </p:tav>
                                      </p:tavLst>
                                    </p:anim>
                                    <p:set>
                                      <p:cBhvr>
                                        <p:cTn id="32" dur="1" fill="hold">
                                          <p:stCondLst>
                                            <p:cond delay="499"/>
                                          </p:stCondLst>
                                        </p:cTn>
                                        <p:tgtEl>
                                          <p:spTgt spid="308"/>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309"/>
                                        </p:tgtEl>
                                        <p:attrNameLst>
                                          <p:attrName>ppt_x</p:attrName>
                                        </p:attrNameLst>
                                      </p:cBhvr>
                                      <p:tavLst>
                                        <p:tav tm="0">
                                          <p:val>
                                            <p:strVal val="ppt_x"/>
                                          </p:val>
                                        </p:tav>
                                        <p:tav tm="100000">
                                          <p:val>
                                            <p:strVal val="ppt_x"/>
                                          </p:val>
                                        </p:tav>
                                      </p:tavLst>
                                    </p:anim>
                                    <p:anim calcmode="lin" valueType="num">
                                      <p:cBhvr additive="base">
                                        <p:cTn id="35" dur="500"/>
                                        <p:tgtEl>
                                          <p:spTgt spid="309"/>
                                        </p:tgtEl>
                                        <p:attrNameLst>
                                          <p:attrName>ppt_y</p:attrName>
                                        </p:attrNameLst>
                                      </p:cBhvr>
                                      <p:tavLst>
                                        <p:tav tm="0">
                                          <p:val>
                                            <p:strVal val="ppt_y"/>
                                          </p:val>
                                        </p:tav>
                                        <p:tav tm="100000">
                                          <p:val>
                                            <p:strVal val="1+ppt_h/2"/>
                                          </p:val>
                                        </p:tav>
                                      </p:tavLst>
                                    </p:anim>
                                    <p:set>
                                      <p:cBhvr>
                                        <p:cTn id="36" dur="1" fill="hold">
                                          <p:stCondLst>
                                            <p:cond delay="499"/>
                                          </p:stCondLst>
                                        </p:cTn>
                                        <p:tgtEl>
                                          <p:spTgt spid="309"/>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310"/>
                                        </p:tgtEl>
                                        <p:attrNameLst>
                                          <p:attrName>ppt_x</p:attrName>
                                        </p:attrNameLst>
                                      </p:cBhvr>
                                      <p:tavLst>
                                        <p:tav tm="0">
                                          <p:val>
                                            <p:strVal val="ppt_x"/>
                                          </p:val>
                                        </p:tav>
                                        <p:tav tm="100000">
                                          <p:val>
                                            <p:strVal val="ppt_x"/>
                                          </p:val>
                                        </p:tav>
                                      </p:tavLst>
                                    </p:anim>
                                    <p:anim calcmode="lin" valueType="num">
                                      <p:cBhvr additive="base">
                                        <p:cTn id="39" dur="500"/>
                                        <p:tgtEl>
                                          <p:spTgt spid="310"/>
                                        </p:tgtEl>
                                        <p:attrNameLst>
                                          <p:attrName>ppt_y</p:attrName>
                                        </p:attrNameLst>
                                      </p:cBhvr>
                                      <p:tavLst>
                                        <p:tav tm="0">
                                          <p:val>
                                            <p:strVal val="ppt_y"/>
                                          </p:val>
                                        </p:tav>
                                        <p:tav tm="100000">
                                          <p:val>
                                            <p:strVal val="1+ppt_h/2"/>
                                          </p:val>
                                        </p:tav>
                                      </p:tavLst>
                                    </p:anim>
                                    <p:set>
                                      <p:cBhvr>
                                        <p:cTn id="40" dur="1" fill="hold">
                                          <p:stCondLst>
                                            <p:cond delay="499"/>
                                          </p:stCondLst>
                                        </p:cTn>
                                        <p:tgtEl>
                                          <p:spTgt spid="310"/>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311"/>
                                        </p:tgtEl>
                                        <p:attrNameLst>
                                          <p:attrName>ppt_x</p:attrName>
                                        </p:attrNameLst>
                                      </p:cBhvr>
                                      <p:tavLst>
                                        <p:tav tm="0">
                                          <p:val>
                                            <p:strVal val="ppt_x"/>
                                          </p:val>
                                        </p:tav>
                                        <p:tav tm="100000">
                                          <p:val>
                                            <p:strVal val="ppt_x"/>
                                          </p:val>
                                        </p:tav>
                                      </p:tavLst>
                                    </p:anim>
                                    <p:anim calcmode="lin" valueType="num">
                                      <p:cBhvr additive="base">
                                        <p:cTn id="43" dur="500"/>
                                        <p:tgtEl>
                                          <p:spTgt spid="311"/>
                                        </p:tgtEl>
                                        <p:attrNameLst>
                                          <p:attrName>ppt_y</p:attrName>
                                        </p:attrNameLst>
                                      </p:cBhvr>
                                      <p:tavLst>
                                        <p:tav tm="0">
                                          <p:val>
                                            <p:strVal val="ppt_y"/>
                                          </p:val>
                                        </p:tav>
                                        <p:tav tm="100000">
                                          <p:val>
                                            <p:strVal val="1+ppt_h/2"/>
                                          </p:val>
                                        </p:tav>
                                      </p:tavLst>
                                    </p:anim>
                                    <p:set>
                                      <p:cBhvr>
                                        <p:cTn id="44" dur="1" fill="hold">
                                          <p:stCondLst>
                                            <p:cond delay="499"/>
                                          </p:stCondLst>
                                        </p:cTn>
                                        <p:tgtEl>
                                          <p:spTgt spid="311"/>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312"/>
                                        </p:tgtEl>
                                        <p:attrNameLst>
                                          <p:attrName>ppt_x</p:attrName>
                                        </p:attrNameLst>
                                      </p:cBhvr>
                                      <p:tavLst>
                                        <p:tav tm="0">
                                          <p:val>
                                            <p:strVal val="ppt_x"/>
                                          </p:val>
                                        </p:tav>
                                        <p:tav tm="100000">
                                          <p:val>
                                            <p:strVal val="ppt_x"/>
                                          </p:val>
                                        </p:tav>
                                      </p:tavLst>
                                    </p:anim>
                                    <p:anim calcmode="lin" valueType="num">
                                      <p:cBhvr additive="base">
                                        <p:cTn id="47" dur="500"/>
                                        <p:tgtEl>
                                          <p:spTgt spid="312"/>
                                        </p:tgtEl>
                                        <p:attrNameLst>
                                          <p:attrName>ppt_y</p:attrName>
                                        </p:attrNameLst>
                                      </p:cBhvr>
                                      <p:tavLst>
                                        <p:tav tm="0">
                                          <p:val>
                                            <p:strVal val="ppt_y"/>
                                          </p:val>
                                        </p:tav>
                                        <p:tav tm="100000">
                                          <p:val>
                                            <p:strVal val="1+ppt_h/2"/>
                                          </p:val>
                                        </p:tav>
                                      </p:tavLst>
                                    </p:anim>
                                    <p:set>
                                      <p:cBhvr>
                                        <p:cTn id="48" dur="1" fill="hold">
                                          <p:stCondLst>
                                            <p:cond delay="499"/>
                                          </p:stCondLst>
                                        </p:cTn>
                                        <p:tgtEl>
                                          <p:spTgt spid="312"/>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315"/>
                                        </p:tgtEl>
                                        <p:attrNameLst>
                                          <p:attrName>ppt_x</p:attrName>
                                        </p:attrNameLst>
                                      </p:cBhvr>
                                      <p:tavLst>
                                        <p:tav tm="0">
                                          <p:val>
                                            <p:strVal val="ppt_x"/>
                                          </p:val>
                                        </p:tav>
                                        <p:tav tm="100000">
                                          <p:val>
                                            <p:strVal val="ppt_x"/>
                                          </p:val>
                                        </p:tav>
                                      </p:tavLst>
                                    </p:anim>
                                    <p:anim calcmode="lin" valueType="num">
                                      <p:cBhvr additive="base">
                                        <p:cTn id="51" dur="500"/>
                                        <p:tgtEl>
                                          <p:spTgt spid="315"/>
                                        </p:tgtEl>
                                        <p:attrNameLst>
                                          <p:attrName>ppt_y</p:attrName>
                                        </p:attrNameLst>
                                      </p:cBhvr>
                                      <p:tavLst>
                                        <p:tav tm="0">
                                          <p:val>
                                            <p:strVal val="ppt_y"/>
                                          </p:val>
                                        </p:tav>
                                        <p:tav tm="100000">
                                          <p:val>
                                            <p:strVal val="1+ppt_h/2"/>
                                          </p:val>
                                        </p:tav>
                                      </p:tavLst>
                                    </p:anim>
                                    <p:set>
                                      <p:cBhvr>
                                        <p:cTn id="52" dur="1" fill="hold">
                                          <p:stCondLst>
                                            <p:cond delay="499"/>
                                          </p:stCondLst>
                                        </p:cTn>
                                        <p:tgtEl>
                                          <p:spTgt spid="315"/>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801"/>
                                        </p:tgtEl>
                                        <p:attrNameLst>
                                          <p:attrName>ppt_x</p:attrName>
                                        </p:attrNameLst>
                                      </p:cBhvr>
                                      <p:tavLst>
                                        <p:tav tm="0">
                                          <p:val>
                                            <p:strVal val="ppt_x"/>
                                          </p:val>
                                        </p:tav>
                                        <p:tav tm="100000">
                                          <p:val>
                                            <p:strVal val="ppt_x"/>
                                          </p:val>
                                        </p:tav>
                                      </p:tavLst>
                                    </p:anim>
                                    <p:anim calcmode="lin" valueType="num">
                                      <p:cBhvr additive="base">
                                        <p:cTn id="55" dur="500"/>
                                        <p:tgtEl>
                                          <p:spTgt spid="801"/>
                                        </p:tgtEl>
                                        <p:attrNameLst>
                                          <p:attrName>ppt_y</p:attrName>
                                        </p:attrNameLst>
                                      </p:cBhvr>
                                      <p:tavLst>
                                        <p:tav tm="0">
                                          <p:val>
                                            <p:strVal val="ppt_y"/>
                                          </p:val>
                                        </p:tav>
                                        <p:tav tm="100000">
                                          <p:val>
                                            <p:strVal val="1+ppt_h/2"/>
                                          </p:val>
                                        </p:tav>
                                      </p:tavLst>
                                    </p:anim>
                                    <p:set>
                                      <p:cBhvr>
                                        <p:cTn id="56" dur="1" fill="hold">
                                          <p:stCondLst>
                                            <p:cond delay="499"/>
                                          </p:stCondLst>
                                        </p:cTn>
                                        <p:tgtEl>
                                          <p:spTgt spid="801"/>
                                        </p:tgtEl>
                                        <p:attrNameLst>
                                          <p:attrName>style.visibility</p:attrName>
                                        </p:attrNameLst>
                                      </p:cBhvr>
                                      <p:to>
                                        <p:strVal val="hidden"/>
                                      </p:to>
                                    </p:set>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1"/>
                                        </p:tgtEl>
                                        <p:attrNameLst>
                                          <p:attrName>style.visibility</p:attrName>
                                        </p:attrNameLst>
                                      </p:cBhvr>
                                      <p:to>
                                        <p:strVal val="hidden"/>
                                      </p:to>
                                    </p:set>
                                  </p:childTnLst>
                                </p:cTn>
                              </p:par>
                              <p:par>
                                <p:cTn id="69" presetID="1" presetClass="exit" presetSubtype="0" fill="hold" grpId="0" nodeType="withEffect" nodePh="1">
                                  <p:stCondLst>
                                    <p:cond delay="0"/>
                                  </p:stCondLst>
                                  <p:endCondLst>
                                    <p:cond evt="begin" delay="0">
                                      <p:tn val="69"/>
                                    </p:cond>
                                  </p:end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0" nodeType="clickEffect">
                                  <p:stCondLst>
                                    <p:cond delay="0"/>
                                  </p:stCondLst>
                                  <p:childTnLst>
                                    <p:anim calcmode="lin" valueType="num">
                                      <p:cBhvr additive="base">
                                        <p:cTn id="88" dur="500"/>
                                        <p:tgtEl>
                                          <p:spTgt spid="292"/>
                                        </p:tgtEl>
                                        <p:attrNameLst>
                                          <p:attrName>ppt_x</p:attrName>
                                        </p:attrNameLst>
                                      </p:cBhvr>
                                      <p:tavLst>
                                        <p:tav tm="0">
                                          <p:val>
                                            <p:strVal val="ppt_x"/>
                                          </p:val>
                                        </p:tav>
                                        <p:tav tm="100000">
                                          <p:val>
                                            <p:strVal val="ppt_x"/>
                                          </p:val>
                                        </p:tav>
                                      </p:tavLst>
                                    </p:anim>
                                    <p:anim calcmode="lin" valueType="num">
                                      <p:cBhvr additive="base">
                                        <p:cTn id="89" dur="500"/>
                                        <p:tgtEl>
                                          <p:spTgt spid="292"/>
                                        </p:tgtEl>
                                        <p:attrNameLst>
                                          <p:attrName>ppt_y</p:attrName>
                                        </p:attrNameLst>
                                      </p:cBhvr>
                                      <p:tavLst>
                                        <p:tav tm="0">
                                          <p:val>
                                            <p:strVal val="ppt_y"/>
                                          </p:val>
                                        </p:tav>
                                        <p:tav tm="100000">
                                          <p:val>
                                            <p:strVal val="1+ppt_h/2"/>
                                          </p:val>
                                        </p:tav>
                                      </p:tavLst>
                                    </p:anim>
                                    <p:set>
                                      <p:cBhvr>
                                        <p:cTn id="90" dur="1" fill="hold">
                                          <p:stCondLst>
                                            <p:cond delay="499"/>
                                          </p:stCondLst>
                                        </p:cTn>
                                        <p:tgtEl>
                                          <p:spTgt spid="292"/>
                                        </p:tgtEl>
                                        <p:attrNameLst>
                                          <p:attrName>style.visibility</p:attrName>
                                        </p:attrNameLst>
                                      </p:cBhvr>
                                      <p:to>
                                        <p:strVal val="hidden"/>
                                      </p:to>
                                    </p:set>
                                  </p:childTnLst>
                                </p:cTn>
                              </p:par>
                              <p:par>
                                <p:cTn id="91" presetID="2" presetClass="exit" presetSubtype="4" fill="hold" grpId="0" nodeType="withEffect">
                                  <p:stCondLst>
                                    <p:cond delay="0"/>
                                  </p:stCondLst>
                                  <p:childTnLst>
                                    <p:anim calcmode="lin" valueType="num">
                                      <p:cBhvr additive="base">
                                        <p:cTn id="92" dur="500"/>
                                        <p:tgtEl>
                                          <p:spTgt spid="293"/>
                                        </p:tgtEl>
                                        <p:attrNameLst>
                                          <p:attrName>ppt_x</p:attrName>
                                        </p:attrNameLst>
                                      </p:cBhvr>
                                      <p:tavLst>
                                        <p:tav tm="0">
                                          <p:val>
                                            <p:strVal val="ppt_x"/>
                                          </p:val>
                                        </p:tav>
                                        <p:tav tm="100000">
                                          <p:val>
                                            <p:strVal val="ppt_x"/>
                                          </p:val>
                                        </p:tav>
                                      </p:tavLst>
                                    </p:anim>
                                    <p:anim calcmode="lin" valueType="num">
                                      <p:cBhvr additive="base">
                                        <p:cTn id="93" dur="500"/>
                                        <p:tgtEl>
                                          <p:spTgt spid="293"/>
                                        </p:tgtEl>
                                        <p:attrNameLst>
                                          <p:attrName>ppt_y</p:attrName>
                                        </p:attrNameLst>
                                      </p:cBhvr>
                                      <p:tavLst>
                                        <p:tav tm="0">
                                          <p:val>
                                            <p:strVal val="ppt_y"/>
                                          </p:val>
                                        </p:tav>
                                        <p:tav tm="100000">
                                          <p:val>
                                            <p:strVal val="1+ppt_h/2"/>
                                          </p:val>
                                        </p:tav>
                                      </p:tavLst>
                                    </p:anim>
                                    <p:set>
                                      <p:cBhvr>
                                        <p:cTn id="94" dur="1" fill="hold">
                                          <p:stCondLst>
                                            <p:cond delay="499"/>
                                          </p:stCondLst>
                                        </p:cTn>
                                        <p:tgtEl>
                                          <p:spTgt spid="293"/>
                                        </p:tgtEl>
                                        <p:attrNameLst>
                                          <p:attrName>style.visibility</p:attrName>
                                        </p:attrNameLst>
                                      </p:cBhvr>
                                      <p:to>
                                        <p:strVal val="hidden"/>
                                      </p:to>
                                    </p:set>
                                  </p:childTnLst>
                                </p:cTn>
                              </p:par>
                              <p:par>
                                <p:cTn id="95" presetID="2" presetClass="exit" presetSubtype="4" fill="hold" grpId="0" nodeType="withEffect">
                                  <p:stCondLst>
                                    <p:cond delay="0"/>
                                  </p:stCondLst>
                                  <p:childTnLst>
                                    <p:anim calcmode="lin" valueType="num">
                                      <p:cBhvr additive="base">
                                        <p:cTn id="96" dur="500"/>
                                        <p:tgtEl>
                                          <p:spTgt spid="294"/>
                                        </p:tgtEl>
                                        <p:attrNameLst>
                                          <p:attrName>ppt_x</p:attrName>
                                        </p:attrNameLst>
                                      </p:cBhvr>
                                      <p:tavLst>
                                        <p:tav tm="0">
                                          <p:val>
                                            <p:strVal val="ppt_x"/>
                                          </p:val>
                                        </p:tav>
                                        <p:tav tm="100000">
                                          <p:val>
                                            <p:strVal val="ppt_x"/>
                                          </p:val>
                                        </p:tav>
                                      </p:tavLst>
                                    </p:anim>
                                    <p:anim calcmode="lin" valueType="num">
                                      <p:cBhvr additive="base">
                                        <p:cTn id="97" dur="500"/>
                                        <p:tgtEl>
                                          <p:spTgt spid="294"/>
                                        </p:tgtEl>
                                        <p:attrNameLst>
                                          <p:attrName>ppt_y</p:attrName>
                                        </p:attrNameLst>
                                      </p:cBhvr>
                                      <p:tavLst>
                                        <p:tav tm="0">
                                          <p:val>
                                            <p:strVal val="ppt_y"/>
                                          </p:val>
                                        </p:tav>
                                        <p:tav tm="100000">
                                          <p:val>
                                            <p:strVal val="1+ppt_h/2"/>
                                          </p:val>
                                        </p:tav>
                                      </p:tavLst>
                                    </p:anim>
                                    <p:set>
                                      <p:cBhvr>
                                        <p:cTn id="98" dur="1" fill="hold">
                                          <p:stCondLst>
                                            <p:cond delay="499"/>
                                          </p:stCondLst>
                                        </p:cTn>
                                        <p:tgtEl>
                                          <p:spTgt spid="294"/>
                                        </p:tgtEl>
                                        <p:attrNameLst>
                                          <p:attrName>style.visibility</p:attrName>
                                        </p:attrNameLst>
                                      </p:cBhvr>
                                      <p:to>
                                        <p:strVal val="hidden"/>
                                      </p:to>
                                    </p:set>
                                  </p:childTnLst>
                                </p:cTn>
                              </p:par>
                              <p:par>
                                <p:cTn id="99" presetID="2" presetClass="exit" presetSubtype="4" fill="hold" grpId="0" nodeType="withEffect">
                                  <p:stCondLst>
                                    <p:cond delay="0"/>
                                  </p:stCondLst>
                                  <p:childTnLst>
                                    <p:anim calcmode="lin" valueType="num">
                                      <p:cBhvr additive="base">
                                        <p:cTn id="100" dur="500"/>
                                        <p:tgtEl>
                                          <p:spTgt spid="295"/>
                                        </p:tgtEl>
                                        <p:attrNameLst>
                                          <p:attrName>ppt_x</p:attrName>
                                        </p:attrNameLst>
                                      </p:cBhvr>
                                      <p:tavLst>
                                        <p:tav tm="0">
                                          <p:val>
                                            <p:strVal val="ppt_x"/>
                                          </p:val>
                                        </p:tav>
                                        <p:tav tm="100000">
                                          <p:val>
                                            <p:strVal val="ppt_x"/>
                                          </p:val>
                                        </p:tav>
                                      </p:tavLst>
                                    </p:anim>
                                    <p:anim calcmode="lin" valueType="num">
                                      <p:cBhvr additive="base">
                                        <p:cTn id="101" dur="500"/>
                                        <p:tgtEl>
                                          <p:spTgt spid="295"/>
                                        </p:tgtEl>
                                        <p:attrNameLst>
                                          <p:attrName>ppt_y</p:attrName>
                                        </p:attrNameLst>
                                      </p:cBhvr>
                                      <p:tavLst>
                                        <p:tav tm="0">
                                          <p:val>
                                            <p:strVal val="ppt_y"/>
                                          </p:val>
                                        </p:tav>
                                        <p:tav tm="100000">
                                          <p:val>
                                            <p:strVal val="1+ppt_h/2"/>
                                          </p:val>
                                        </p:tav>
                                      </p:tavLst>
                                    </p:anim>
                                    <p:set>
                                      <p:cBhvr>
                                        <p:cTn id="102" dur="1" fill="hold">
                                          <p:stCondLst>
                                            <p:cond delay="499"/>
                                          </p:stCondLst>
                                        </p:cTn>
                                        <p:tgtEl>
                                          <p:spTgt spid="295"/>
                                        </p:tgtEl>
                                        <p:attrNameLst>
                                          <p:attrName>style.visibility</p:attrName>
                                        </p:attrNameLst>
                                      </p:cBhvr>
                                      <p:to>
                                        <p:strVal val="hidden"/>
                                      </p:to>
                                    </p:set>
                                  </p:childTnLst>
                                </p:cTn>
                              </p:par>
                              <p:par>
                                <p:cTn id="103" presetID="2" presetClass="exit" presetSubtype="4" fill="hold" grpId="0" nodeType="withEffect">
                                  <p:stCondLst>
                                    <p:cond delay="0"/>
                                  </p:stCondLst>
                                  <p:childTnLst>
                                    <p:anim calcmode="lin" valueType="num">
                                      <p:cBhvr additive="base">
                                        <p:cTn id="104" dur="500"/>
                                        <p:tgtEl>
                                          <p:spTgt spid="296"/>
                                        </p:tgtEl>
                                        <p:attrNameLst>
                                          <p:attrName>ppt_x</p:attrName>
                                        </p:attrNameLst>
                                      </p:cBhvr>
                                      <p:tavLst>
                                        <p:tav tm="0">
                                          <p:val>
                                            <p:strVal val="ppt_x"/>
                                          </p:val>
                                        </p:tav>
                                        <p:tav tm="100000">
                                          <p:val>
                                            <p:strVal val="ppt_x"/>
                                          </p:val>
                                        </p:tav>
                                      </p:tavLst>
                                    </p:anim>
                                    <p:anim calcmode="lin" valueType="num">
                                      <p:cBhvr additive="base">
                                        <p:cTn id="105" dur="500"/>
                                        <p:tgtEl>
                                          <p:spTgt spid="296"/>
                                        </p:tgtEl>
                                        <p:attrNameLst>
                                          <p:attrName>ppt_y</p:attrName>
                                        </p:attrNameLst>
                                      </p:cBhvr>
                                      <p:tavLst>
                                        <p:tav tm="0">
                                          <p:val>
                                            <p:strVal val="ppt_y"/>
                                          </p:val>
                                        </p:tav>
                                        <p:tav tm="100000">
                                          <p:val>
                                            <p:strVal val="1+ppt_h/2"/>
                                          </p:val>
                                        </p:tav>
                                      </p:tavLst>
                                    </p:anim>
                                    <p:set>
                                      <p:cBhvr>
                                        <p:cTn id="106" dur="1" fill="hold">
                                          <p:stCondLst>
                                            <p:cond delay="499"/>
                                          </p:stCondLst>
                                        </p:cTn>
                                        <p:tgtEl>
                                          <p:spTgt spid="296"/>
                                        </p:tgtEl>
                                        <p:attrNameLst>
                                          <p:attrName>style.visibility</p:attrName>
                                        </p:attrNameLst>
                                      </p:cBhvr>
                                      <p:to>
                                        <p:strVal val="hidden"/>
                                      </p:to>
                                    </p:set>
                                  </p:childTnLst>
                                </p:cTn>
                              </p:par>
                              <p:par>
                                <p:cTn id="107" presetID="2" presetClass="exit" presetSubtype="4" fill="hold" grpId="0" nodeType="withEffect">
                                  <p:stCondLst>
                                    <p:cond delay="0"/>
                                  </p:stCondLst>
                                  <p:childTnLst>
                                    <p:anim calcmode="lin" valueType="num">
                                      <p:cBhvr additive="base">
                                        <p:cTn id="108" dur="500"/>
                                        <p:tgtEl>
                                          <p:spTgt spid="297"/>
                                        </p:tgtEl>
                                        <p:attrNameLst>
                                          <p:attrName>ppt_x</p:attrName>
                                        </p:attrNameLst>
                                      </p:cBhvr>
                                      <p:tavLst>
                                        <p:tav tm="0">
                                          <p:val>
                                            <p:strVal val="ppt_x"/>
                                          </p:val>
                                        </p:tav>
                                        <p:tav tm="100000">
                                          <p:val>
                                            <p:strVal val="ppt_x"/>
                                          </p:val>
                                        </p:tav>
                                      </p:tavLst>
                                    </p:anim>
                                    <p:anim calcmode="lin" valueType="num">
                                      <p:cBhvr additive="base">
                                        <p:cTn id="109" dur="500"/>
                                        <p:tgtEl>
                                          <p:spTgt spid="297"/>
                                        </p:tgtEl>
                                        <p:attrNameLst>
                                          <p:attrName>ppt_y</p:attrName>
                                        </p:attrNameLst>
                                      </p:cBhvr>
                                      <p:tavLst>
                                        <p:tav tm="0">
                                          <p:val>
                                            <p:strVal val="ppt_y"/>
                                          </p:val>
                                        </p:tav>
                                        <p:tav tm="100000">
                                          <p:val>
                                            <p:strVal val="1+ppt_h/2"/>
                                          </p:val>
                                        </p:tav>
                                      </p:tavLst>
                                    </p:anim>
                                    <p:set>
                                      <p:cBhvr>
                                        <p:cTn id="110" dur="1" fill="hold">
                                          <p:stCondLst>
                                            <p:cond delay="499"/>
                                          </p:stCondLst>
                                        </p:cTn>
                                        <p:tgtEl>
                                          <p:spTgt spid="297"/>
                                        </p:tgtEl>
                                        <p:attrNameLst>
                                          <p:attrName>style.visibility</p:attrName>
                                        </p:attrNameLst>
                                      </p:cBhvr>
                                      <p:to>
                                        <p:strVal val="hidden"/>
                                      </p:to>
                                    </p:set>
                                  </p:childTnLst>
                                </p:cTn>
                              </p:par>
                              <p:par>
                                <p:cTn id="111" presetID="2" presetClass="exit" presetSubtype="4" fill="hold" grpId="0" nodeType="withEffect">
                                  <p:stCondLst>
                                    <p:cond delay="0"/>
                                  </p:stCondLst>
                                  <p:childTnLst>
                                    <p:anim calcmode="lin" valueType="num">
                                      <p:cBhvr additive="base">
                                        <p:cTn id="112" dur="500"/>
                                        <p:tgtEl>
                                          <p:spTgt spid="298"/>
                                        </p:tgtEl>
                                        <p:attrNameLst>
                                          <p:attrName>ppt_x</p:attrName>
                                        </p:attrNameLst>
                                      </p:cBhvr>
                                      <p:tavLst>
                                        <p:tav tm="0">
                                          <p:val>
                                            <p:strVal val="ppt_x"/>
                                          </p:val>
                                        </p:tav>
                                        <p:tav tm="100000">
                                          <p:val>
                                            <p:strVal val="ppt_x"/>
                                          </p:val>
                                        </p:tav>
                                      </p:tavLst>
                                    </p:anim>
                                    <p:anim calcmode="lin" valueType="num">
                                      <p:cBhvr additive="base">
                                        <p:cTn id="113" dur="500"/>
                                        <p:tgtEl>
                                          <p:spTgt spid="298"/>
                                        </p:tgtEl>
                                        <p:attrNameLst>
                                          <p:attrName>ppt_y</p:attrName>
                                        </p:attrNameLst>
                                      </p:cBhvr>
                                      <p:tavLst>
                                        <p:tav tm="0">
                                          <p:val>
                                            <p:strVal val="ppt_y"/>
                                          </p:val>
                                        </p:tav>
                                        <p:tav tm="100000">
                                          <p:val>
                                            <p:strVal val="1+ppt_h/2"/>
                                          </p:val>
                                        </p:tav>
                                      </p:tavLst>
                                    </p:anim>
                                    <p:set>
                                      <p:cBhvr>
                                        <p:cTn id="114" dur="1" fill="hold">
                                          <p:stCondLst>
                                            <p:cond delay="499"/>
                                          </p:stCondLst>
                                        </p:cTn>
                                        <p:tgtEl>
                                          <p:spTgt spid="298"/>
                                        </p:tgtEl>
                                        <p:attrNameLst>
                                          <p:attrName>style.visibility</p:attrName>
                                        </p:attrNameLst>
                                      </p:cBhvr>
                                      <p:to>
                                        <p:strVal val="hidden"/>
                                      </p:to>
                                    </p:set>
                                  </p:childTnLst>
                                </p:cTn>
                              </p:par>
                              <p:par>
                                <p:cTn id="115" presetID="2" presetClass="exit" presetSubtype="4" fill="hold" grpId="0" nodeType="withEffect">
                                  <p:stCondLst>
                                    <p:cond delay="0"/>
                                  </p:stCondLst>
                                  <p:childTnLst>
                                    <p:anim calcmode="lin" valueType="num">
                                      <p:cBhvr additive="base">
                                        <p:cTn id="116" dur="500"/>
                                        <p:tgtEl>
                                          <p:spTgt spid="299"/>
                                        </p:tgtEl>
                                        <p:attrNameLst>
                                          <p:attrName>ppt_x</p:attrName>
                                        </p:attrNameLst>
                                      </p:cBhvr>
                                      <p:tavLst>
                                        <p:tav tm="0">
                                          <p:val>
                                            <p:strVal val="ppt_x"/>
                                          </p:val>
                                        </p:tav>
                                        <p:tav tm="100000">
                                          <p:val>
                                            <p:strVal val="ppt_x"/>
                                          </p:val>
                                        </p:tav>
                                      </p:tavLst>
                                    </p:anim>
                                    <p:anim calcmode="lin" valueType="num">
                                      <p:cBhvr additive="base">
                                        <p:cTn id="117" dur="500"/>
                                        <p:tgtEl>
                                          <p:spTgt spid="299"/>
                                        </p:tgtEl>
                                        <p:attrNameLst>
                                          <p:attrName>ppt_y</p:attrName>
                                        </p:attrNameLst>
                                      </p:cBhvr>
                                      <p:tavLst>
                                        <p:tav tm="0">
                                          <p:val>
                                            <p:strVal val="ppt_y"/>
                                          </p:val>
                                        </p:tav>
                                        <p:tav tm="100000">
                                          <p:val>
                                            <p:strVal val="1+ppt_h/2"/>
                                          </p:val>
                                        </p:tav>
                                      </p:tavLst>
                                    </p:anim>
                                    <p:set>
                                      <p:cBhvr>
                                        <p:cTn id="118" dur="1" fill="hold">
                                          <p:stCondLst>
                                            <p:cond delay="499"/>
                                          </p:stCondLst>
                                        </p:cTn>
                                        <p:tgtEl>
                                          <p:spTgt spid="299"/>
                                        </p:tgtEl>
                                        <p:attrNameLst>
                                          <p:attrName>style.visibility</p:attrName>
                                        </p:attrNameLst>
                                      </p:cBhvr>
                                      <p:to>
                                        <p:strVal val="hidden"/>
                                      </p:to>
                                    </p:set>
                                  </p:childTnLst>
                                </p:cTn>
                              </p:par>
                              <p:par>
                                <p:cTn id="119" presetID="2" presetClass="exit" presetSubtype="4" fill="hold" grpId="0" nodeType="withEffect">
                                  <p:stCondLst>
                                    <p:cond delay="0"/>
                                  </p:stCondLst>
                                  <p:childTnLst>
                                    <p:anim calcmode="lin" valueType="num">
                                      <p:cBhvr additive="base">
                                        <p:cTn id="120" dur="500"/>
                                        <p:tgtEl>
                                          <p:spTgt spid="300"/>
                                        </p:tgtEl>
                                        <p:attrNameLst>
                                          <p:attrName>ppt_x</p:attrName>
                                        </p:attrNameLst>
                                      </p:cBhvr>
                                      <p:tavLst>
                                        <p:tav tm="0">
                                          <p:val>
                                            <p:strVal val="ppt_x"/>
                                          </p:val>
                                        </p:tav>
                                        <p:tav tm="100000">
                                          <p:val>
                                            <p:strVal val="ppt_x"/>
                                          </p:val>
                                        </p:tav>
                                      </p:tavLst>
                                    </p:anim>
                                    <p:anim calcmode="lin" valueType="num">
                                      <p:cBhvr additive="base">
                                        <p:cTn id="121" dur="500"/>
                                        <p:tgtEl>
                                          <p:spTgt spid="300"/>
                                        </p:tgtEl>
                                        <p:attrNameLst>
                                          <p:attrName>ppt_y</p:attrName>
                                        </p:attrNameLst>
                                      </p:cBhvr>
                                      <p:tavLst>
                                        <p:tav tm="0">
                                          <p:val>
                                            <p:strVal val="ppt_y"/>
                                          </p:val>
                                        </p:tav>
                                        <p:tav tm="100000">
                                          <p:val>
                                            <p:strVal val="1+ppt_h/2"/>
                                          </p:val>
                                        </p:tav>
                                      </p:tavLst>
                                    </p:anim>
                                    <p:set>
                                      <p:cBhvr>
                                        <p:cTn id="122" dur="1" fill="hold">
                                          <p:stCondLst>
                                            <p:cond delay="499"/>
                                          </p:stCondLst>
                                        </p:cTn>
                                        <p:tgtEl>
                                          <p:spTgt spid="300"/>
                                        </p:tgtEl>
                                        <p:attrNameLst>
                                          <p:attrName>style.visibility</p:attrName>
                                        </p:attrNameLst>
                                      </p:cBhvr>
                                      <p:to>
                                        <p:strVal val="hidden"/>
                                      </p:to>
                                    </p:set>
                                  </p:childTnLst>
                                </p:cTn>
                              </p:par>
                              <p:par>
                                <p:cTn id="123" presetID="2" presetClass="exit" presetSubtype="4" fill="hold" grpId="0" nodeType="withEffect">
                                  <p:stCondLst>
                                    <p:cond delay="0"/>
                                  </p:stCondLst>
                                  <p:childTnLst>
                                    <p:anim calcmode="lin" valueType="num">
                                      <p:cBhvr additive="base">
                                        <p:cTn id="124" dur="500"/>
                                        <p:tgtEl>
                                          <p:spTgt spid="301"/>
                                        </p:tgtEl>
                                        <p:attrNameLst>
                                          <p:attrName>ppt_x</p:attrName>
                                        </p:attrNameLst>
                                      </p:cBhvr>
                                      <p:tavLst>
                                        <p:tav tm="0">
                                          <p:val>
                                            <p:strVal val="ppt_x"/>
                                          </p:val>
                                        </p:tav>
                                        <p:tav tm="100000">
                                          <p:val>
                                            <p:strVal val="ppt_x"/>
                                          </p:val>
                                        </p:tav>
                                      </p:tavLst>
                                    </p:anim>
                                    <p:anim calcmode="lin" valueType="num">
                                      <p:cBhvr additive="base">
                                        <p:cTn id="125" dur="500"/>
                                        <p:tgtEl>
                                          <p:spTgt spid="301"/>
                                        </p:tgtEl>
                                        <p:attrNameLst>
                                          <p:attrName>ppt_y</p:attrName>
                                        </p:attrNameLst>
                                      </p:cBhvr>
                                      <p:tavLst>
                                        <p:tav tm="0">
                                          <p:val>
                                            <p:strVal val="ppt_y"/>
                                          </p:val>
                                        </p:tav>
                                        <p:tav tm="100000">
                                          <p:val>
                                            <p:strVal val="1+ppt_h/2"/>
                                          </p:val>
                                        </p:tav>
                                      </p:tavLst>
                                    </p:anim>
                                    <p:set>
                                      <p:cBhvr>
                                        <p:cTn id="126" dur="1" fill="hold">
                                          <p:stCondLst>
                                            <p:cond delay="499"/>
                                          </p:stCondLst>
                                        </p:cTn>
                                        <p:tgtEl>
                                          <p:spTgt spid="301"/>
                                        </p:tgtEl>
                                        <p:attrNameLst>
                                          <p:attrName>style.visibility</p:attrName>
                                        </p:attrNameLst>
                                      </p:cBhvr>
                                      <p:to>
                                        <p:strVal val="hidden"/>
                                      </p:to>
                                    </p:set>
                                  </p:childTnLst>
                                </p:cTn>
                              </p:par>
                              <p:par>
                                <p:cTn id="127" presetID="2" presetClass="exit" presetSubtype="4" fill="hold" grpId="0" nodeType="withEffect">
                                  <p:stCondLst>
                                    <p:cond delay="0"/>
                                  </p:stCondLst>
                                  <p:childTnLst>
                                    <p:anim calcmode="lin" valueType="num">
                                      <p:cBhvr additive="base">
                                        <p:cTn id="128" dur="500"/>
                                        <p:tgtEl>
                                          <p:spTgt spid="302"/>
                                        </p:tgtEl>
                                        <p:attrNameLst>
                                          <p:attrName>ppt_x</p:attrName>
                                        </p:attrNameLst>
                                      </p:cBhvr>
                                      <p:tavLst>
                                        <p:tav tm="0">
                                          <p:val>
                                            <p:strVal val="ppt_x"/>
                                          </p:val>
                                        </p:tav>
                                        <p:tav tm="100000">
                                          <p:val>
                                            <p:strVal val="ppt_x"/>
                                          </p:val>
                                        </p:tav>
                                      </p:tavLst>
                                    </p:anim>
                                    <p:anim calcmode="lin" valueType="num">
                                      <p:cBhvr additive="base">
                                        <p:cTn id="129" dur="500"/>
                                        <p:tgtEl>
                                          <p:spTgt spid="302"/>
                                        </p:tgtEl>
                                        <p:attrNameLst>
                                          <p:attrName>ppt_y</p:attrName>
                                        </p:attrNameLst>
                                      </p:cBhvr>
                                      <p:tavLst>
                                        <p:tav tm="0">
                                          <p:val>
                                            <p:strVal val="ppt_y"/>
                                          </p:val>
                                        </p:tav>
                                        <p:tav tm="100000">
                                          <p:val>
                                            <p:strVal val="1+ppt_h/2"/>
                                          </p:val>
                                        </p:tav>
                                      </p:tavLst>
                                    </p:anim>
                                    <p:set>
                                      <p:cBhvr>
                                        <p:cTn id="130" dur="1" fill="hold">
                                          <p:stCondLst>
                                            <p:cond delay="499"/>
                                          </p:stCondLst>
                                        </p:cTn>
                                        <p:tgtEl>
                                          <p:spTgt spid="302"/>
                                        </p:tgtEl>
                                        <p:attrNameLst>
                                          <p:attrName>style.visibility</p:attrName>
                                        </p:attrNameLst>
                                      </p:cBhvr>
                                      <p:to>
                                        <p:strVal val="hidden"/>
                                      </p:to>
                                    </p:set>
                                  </p:childTnLst>
                                </p:cTn>
                              </p:par>
                              <p:par>
                                <p:cTn id="131" presetID="2" presetClass="exit" presetSubtype="4" fill="hold" grpId="0" nodeType="withEffect">
                                  <p:stCondLst>
                                    <p:cond delay="0"/>
                                  </p:stCondLst>
                                  <p:childTnLst>
                                    <p:anim calcmode="lin" valueType="num">
                                      <p:cBhvr additive="base">
                                        <p:cTn id="132" dur="500"/>
                                        <p:tgtEl>
                                          <p:spTgt spid="800"/>
                                        </p:tgtEl>
                                        <p:attrNameLst>
                                          <p:attrName>ppt_x</p:attrName>
                                        </p:attrNameLst>
                                      </p:cBhvr>
                                      <p:tavLst>
                                        <p:tav tm="0">
                                          <p:val>
                                            <p:strVal val="ppt_x"/>
                                          </p:val>
                                        </p:tav>
                                        <p:tav tm="100000">
                                          <p:val>
                                            <p:strVal val="ppt_x"/>
                                          </p:val>
                                        </p:tav>
                                      </p:tavLst>
                                    </p:anim>
                                    <p:anim calcmode="lin" valueType="num">
                                      <p:cBhvr additive="base">
                                        <p:cTn id="133" dur="500"/>
                                        <p:tgtEl>
                                          <p:spTgt spid="800"/>
                                        </p:tgtEl>
                                        <p:attrNameLst>
                                          <p:attrName>ppt_y</p:attrName>
                                        </p:attrNameLst>
                                      </p:cBhvr>
                                      <p:tavLst>
                                        <p:tav tm="0">
                                          <p:val>
                                            <p:strVal val="ppt_y"/>
                                          </p:val>
                                        </p:tav>
                                        <p:tav tm="100000">
                                          <p:val>
                                            <p:strVal val="1+ppt_h/2"/>
                                          </p:val>
                                        </p:tav>
                                      </p:tavLst>
                                    </p:anim>
                                    <p:set>
                                      <p:cBhvr>
                                        <p:cTn id="134" dur="1" fill="hold">
                                          <p:stCondLst>
                                            <p:cond delay="499"/>
                                          </p:stCondLst>
                                        </p:cTn>
                                        <p:tgtEl>
                                          <p:spTgt spid="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5" grpId="0" animBg="1"/>
      <p:bldP spid="431" grpId="0" animBg="1"/>
      <p:bldP spid="431" grpId="1" animBg="1"/>
      <p:bldP spid="11" grpId="0"/>
      <p:bldP spid="800" grpId="0" animBg="1"/>
      <p:bldP spid="801" grpId="0" animBg="1"/>
      <p:bldP spid="5" grpId="0"/>
      <p:bldP spid="240" grpId="0"/>
      <p:bldP spid="241" grpId="0" animBg="1"/>
      <p:bldP spid="10" grpId="0" animBg="1"/>
      <p:bldP spid="10"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0067" y="289957"/>
            <a:ext cx="8526004" cy="461665"/>
          </a:xfrm>
        </p:spPr>
        <p:txBody>
          <a:bodyPr/>
          <a:lstStyle/>
          <a:p>
            <a:r>
              <a:rPr lang="en-GB" dirty="0"/>
              <a:t>Adaptive cache miss (full cache,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0805" y="3691277"/>
            <a:ext cx="1493530"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002050"/>
                </a:solidFill>
                <a:latin typeface="Segoe UI" panose="020B0502040204020203" pitchFamily="34" charset="0"/>
                <a:cs typeface="Segoe UI" panose="020B0502040204020203" pitchFamily="34" charset="0"/>
              </a:rPr>
              <a:t>Local NVMe SSD</a:t>
            </a:r>
            <a:endParaRPr lang="en-GB" sz="1175">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0004" y="5483732"/>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Remote storage</a:t>
            </a:r>
            <a:endParaRPr lang="en-GB" sz="1175">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371713" y="1192317"/>
            <a:ext cx="3093220" cy="1352279"/>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732">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82888" y="1647495"/>
            <a:ext cx="929353" cy="455624"/>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Memory</a:t>
            </a:r>
            <a:endParaRPr lang="en-GB" sz="1175">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39579" y="3058099"/>
            <a:ext cx="1780292" cy="16272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a:solidFill>
                <a:srgbClr val="353535"/>
              </a:solidFill>
              <a:latin typeface="Segoe UI Semilight"/>
            </a:endParaRPr>
          </a:p>
          <a:p>
            <a:pPr defTabSz="914261"/>
            <a:endParaRPr lang="en-US">
              <a:solidFill>
                <a:srgbClr val="353535"/>
              </a:solidFill>
              <a:latin typeface="Segoe UI Semilight"/>
            </a:endParaRPr>
          </a:p>
          <a:p>
            <a:pPr algn="ctr" defTabSz="914261"/>
            <a:r>
              <a:rPr lang="en-US">
                <a:solidFill>
                  <a:srgbClr val="353535"/>
                </a:solidFill>
                <a:latin typeface="Segoe UI Semilight"/>
              </a:rPr>
              <a:t>Full Adaptive </a:t>
            </a:r>
          </a:p>
          <a:p>
            <a:pPr algn="ctr" defTabSz="914261"/>
            <a:r>
              <a:rPr lang="en-US">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254661"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34816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44167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53517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62868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22185"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1569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09197"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04921"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098426"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191932"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336044"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29549"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2305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1655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1006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03568"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897073"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3990580" y="2283611"/>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086304"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179810"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273315"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63114" y="1108397"/>
            <a:ext cx="6321127" cy="1766267"/>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3999" y="4867597"/>
            <a:ext cx="10948903"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6632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5982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5333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4683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4034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3384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2735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2085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1436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078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01373"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4948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5883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68188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7753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86889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29624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05590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1494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2429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3364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299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234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169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104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0394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89745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39909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08446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1779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27147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3649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45848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5519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6454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7389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8325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492600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0195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1130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2065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3000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3935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4870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5805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67404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767549"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8610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595456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04806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14157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235074"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3285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4220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51559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6090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65962" y="4984074"/>
            <a:ext cx="6318279" cy="15619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6632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5982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5333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4683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4034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3384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2735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2085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1436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078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01373"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4948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5883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68188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7753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86889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29624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05590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1494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2429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3364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299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234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169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104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0394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89745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39909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08446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1779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27147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3649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45848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5519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6454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7389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8325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492600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0195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1130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2065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3000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3935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4870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5805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67404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767549"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8610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595456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04806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14157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235074"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3285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4220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51559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6090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5197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454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389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324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2599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195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1300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0651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0001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29352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38702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48053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57403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66754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7610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8545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29480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04156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3506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285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220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1558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0908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0259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69609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7896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88310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39766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07011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16362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25712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35063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44413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5376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6311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7246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8181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491166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00516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0986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1921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2856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3791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4726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56619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65970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75320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8467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594021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03372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12722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22073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31423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4077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50124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594755"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152551" y="5690389"/>
            <a:ext cx="627319" cy="640672"/>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136683" y="5690389"/>
            <a:ext cx="627319" cy="640672"/>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069711" y="5690389"/>
            <a:ext cx="627319" cy="640672"/>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796070" y="5385632"/>
            <a:ext cx="3128183" cy="1211666"/>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625684" y="2443955"/>
            <a:ext cx="406342" cy="1421060"/>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615113" y="4269329"/>
            <a:ext cx="406342" cy="1421060"/>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360877" y="173496"/>
            <a:ext cx="2934099" cy="1170520"/>
          </a:xfrm>
          <a:prstGeom prst="rect">
            <a:avLst/>
          </a:prstGeom>
          <a:solidFill>
            <a:schemeClr val="tx2">
              <a:lumMod val="20000"/>
              <a:lumOff val="80000"/>
            </a:schemeClr>
          </a:solidFill>
        </p:spPr>
        <p:txBody>
          <a:bodyPr wrap="square" lIns="243805" tIns="195044" rIns="243805" bIns="195044" rtlCol="0">
            <a:spAutoFit/>
          </a:bodyPr>
          <a:lstStyle/>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a:t>
            </a:r>
          </a:p>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FROM </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FactSales_CCI</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058898" y="1522580"/>
            <a:ext cx="1018867" cy="670858"/>
          </a:xfrm>
          <a:prstGeom prst="rect">
            <a:avLst/>
          </a:prstGeom>
          <a:noFill/>
        </p:spPr>
        <p:txBody>
          <a:bodyPr wrap="square" lIns="243805" tIns="195044" rIns="243805" bIns="195044" rtlCol="0">
            <a:spAutoFit/>
          </a:bodyPr>
          <a:lstStyle/>
          <a:p>
            <a:pPr>
              <a:lnSpc>
                <a:spcPct val="90000"/>
              </a:lnSpc>
              <a:spcAft>
                <a:spcPts val="800"/>
              </a:spcAft>
            </a:pPr>
            <a:r>
              <a:rPr lang="en-US" sz="200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593502" y="6267465"/>
            <a:ext cx="268851"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194536" y="4342214"/>
            <a:ext cx="267884" cy="495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368906" y="228264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044050" y="5710133"/>
            <a:ext cx="1367231" cy="958844"/>
          </a:xfrm>
          <a:prstGeom prst="rect">
            <a:avLst/>
          </a:prstGeom>
          <a:noFill/>
        </p:spPr>
        <p:txBody>
          <a:bodyPr wrap="square" lIns="243805" tIns="195044" rIns="243805" bIns="195044" rtlCol="0">
            <a:spAutoFit/>
          </a:bodyPr>
          <a:lstStyle/>
          <a:p>
            <a:pPr algn="ctr">
              <a:lnSpc>
                <a:spcPct val="90000"/>
              </a:lnSpc>
              <a:spcAft>
                <a:spcPts val="800"/>
              </a:spcAft>
            </a:pPr>
            <a:r>
              <a:rPr lang="en-US" sz="200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145626" y="3689635"/>
            <a:ext cx="1115078" cy="670858"/>
          </a:xfrm>
          <a:prstGeom prst="rect">
            <a:avLst/>
          </a:prstGeom>
          <a:noFill/>
        </p:spPr>
        <p:txBody>
          <a:bodyPr wrap="square" lIns="243805" tIns="195044" rIns="243805" bIns="195044" rtlCol="0">
            <a:spAutoFit/>
          </a:bodyPr>
          <a:lstStyle/>
          <a:p>
            <a:pPr>
              <a:lnSpc>
                <a:spcPct val="90000"/>
              </a:lnSpc>
              <a:spcAft>
                <a:spcPts val="800"/>
              </a:spcAft>
            </a:pPr>
            <a:r>
              <a:rPr lang="en-US" sz="200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360877" y="173496"/>
            <a:ext cx="2934099" cy="1170520"/>
          </a:xfrm>
          <a:prstGeom prst="rect">
            <a:avLst/>
          </a:prstGeom>
          <a:solidFill>
            <a:schemeClr val="accent1">
              <a:lumMod val="20000"/>
              <a:lumOff val="80000"/>
            </a:schemeClr>
          </a:solidFill>
        </p:spPr>
        <p:txBody>
          <a:bodyPr wrap="square" lIns="243805" tIns="195044" rIns="243805" bIns="195044" rtlCol="0">
            <a:spAutoFit/>
          </a:bodyPr>
          <a:lstStyle/>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a:t>
            </a:r>
          </a:p>
          <a:p>
            <a:pPr>
              <a:lnSpc>
                <a:spcPct val="90000"/>
              </a:lnSpc>
              <a:spcAft>
                <a:spcPts val="800"/>
              </a:spcAft>
            </a:pP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FROM </a:t>
            </a:r>
            <a:r>
              <a:rPr lang="en-US" sz="24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FactSales_CCI</a:t>
            </a:r>
            <a:r>
              <a:rPr lang="en-US" sz="24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368905" y="2282644"/>
            <a:ext cx="268851" cy="5376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6" name="Flowchart: Process 235">
            <a:extLst>
              <a:ext uri="{FF2B5EF4-FFF2-40B4-BE49-F238E27FC236}">
                <a16:creationId xmlns:a16="http://schemas.microsoft.com/office/drawing/2014/main" id="{31D07DA5-0096-4DAA-BF1B-C53EF0BFBEE6}"/>
              </a:ext>
            </a:extLst>
          </p:cNvPr>
          <p:cNvSpPr/>
          <p:nvPr/>
        </p:nvSpPr>
        <p:spPr bwMode="auto">
          <a:xfrm>
            <a:off x="563114" y="3000136"/>
            <a:ext cx="6321127" cy="1819818"/>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8588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0" nodeType="clickEffect">
                                  <p:stCondLst>
                                    <p:cond delay="0"/>
                                  </p:stCondLst>
                                  <p:childTnLst>
                                    <p:anim calcmode="lin" valueType="num">
                                      <p:cBhvr additive="base">
                                        <p:cTn id="33" dur="500"/>
                                        <p:tgtEl>
                                          <p:spTgt spid="302"/>
                                        </p:tgtEl>
                                        <p:attrNameLst>
                                          <p:attrName>ppt_x</p:attrName>
                                        </p:attrNameLst>
                                      </p:cBhvr>
                                      <p:tavLst>
                                        <p:tav tm="0">
                                          <p:val>
                                            <p:strVal val="ppt_x"/>
                                          </p:val>
                                        </p:tav>
                                        <p:tav tm="100000">
                                          <p:val>
                                            <p:strVal val="ppt_x"/>
                                          </p:val>
                                        </p:tav>
                                      </p:tavLst>
                                    </p:anim>
                                    <p:anim calcmode="lin" valueType="num">
                                      <p:cBhvr additive="base">
                                        <p:cTn id="34" dur="500"/>
                                        <p:tgtEl>
                                          <p:spTgt spid="302"/>
                                        </p:tgtEl>
                                        <p:attrNameLst>
                                          <p:attrName>ppt_y</p:attrName>
                                        </p:attrNameLst>
                                      </p:cBhvr>
                                      <p:tavLst>
                                        <p:tav tm="0">
                                          <p:val>
                                            <p:strVal val="ppt_y"/>
                                          </p:val>
                                        </p:tav>
                                        <p:tav tm="100000">
                                          <p:val>
                                            <p:strVal val="1+ppt_h/2"/>
                                          </p:val>
                                        </p:tav>
                                      </p:tavLst>
                                    </p:anim>
                                    <p:set>
                                      <p:cBhvr>
                                        <p:cTn id="35" dur="1" fill="hold">
                                          <p:stCondLst>
                                            <p:cond delay="499"/>
                                          </p:stCondLst>
                                        </p:cTn>
                                        <p:tgtEl>
                                          <p:spTgt spid="30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3.88889E-6 1.23457E-7 L -0.19671 -0.28118 " pathEditMode="relative" rAng="0" ptsTypes="AA">
                                      <p:cBhvr>
                                        <p:cTn id="39" dur="2000" fill="hold"/>
                                        <p:tgtEl>
                                          <p:spTgt spid="795"/>
                                        </p:tgtEl>
                                        <p:attrNameLst>
                                          <p:attrName>ppt_x</p:attrName>
                                          <p:attrName>ppt_y</p:attrName>
                                        </p:attrNameLst>
                                      </p:cBhvr>
                                      <p:rCtr x="-9844" y="-14136"/>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0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08333E-6 4.44444E-6 L 0.01419 -0.30047 " pathEditMode="relative" rAng="0" ptsTypes="AA">
                                      <p:cBhvr>
                                        <p:cTn id="48" dur="2000" fill="hold"/>
                                        <p:tgtEl>
                                          <p:spTgt spid="800"/>
                                        </p:tgtEl>
                                        <p:attrNameLst>
                                          <p:attrName>ppt_x</p:attrName>
                                          <p:attrName>ppt_y</p:attrName>
                                        </p:attrNameLst>
                                      </p:cBhvr>
                                      <p:rCtr x="703" y="-15023"/>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1"/>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8.33333E-7 1.60494E-6 L 0.41129 -0.19259 " pathEditMode="relative" rAng="0" ptsTypes="AA">
                                      <p:cBhvr>
                                        <p:cTn id="54" dur="2000" fill="hold"/>
                                        <p:tgtEl>
                                          <p:spTgt spid="801"/>
                                        </p:tgtEl>
                                        <p:attrNameLst>
                                          <p:attrName>ppt_x</p:attrName>
                                          <p:attrName>ppt_y</p:attrName>
                                        </p:attrNameLst>
                                      </p:cBhvr>
                                      <p:rCtr x="20556" y="-9630"/>
                                    </p:animMotion>
                                  </p:childTnLst>
                                </p:cTn>
                              </p:par>
                            </p:childTnLst>
                          </p:cTn>
                        </p:par>
                        <p:par>
                          <p:cTn id="55" fill="hold">
                            <p:stCondLst>
                              <p:cond delay="2000"/>
                            </p:stCondLst>
                            <p:childTnLst>
                              <p:par>
                                <p:cTn id="56" presetID="10" presetClass="exit" presetSubtype="0" fill="hold" grpId="3" nodeType="afterEffect">
                                  <p:stCondLst>
                                    <p:cond delay="0"/>
                                  </p:stCondLst>
                                  <p:childTnLst>
                                    <p:animEffect transition="out" filter="fade">
                                      <p:cBhvr>
                                        <p:cTn id="57" dur="500"/>
                                        <p:tgtEl>
                                          <p:spTgt spid="801"/>
                                        </p:tgtEl>
                                      </p:cBhvr>
                                    </p:animEffect>
                                    <p:set>
                                      <p:cBhvr>
                                        <p:cTn id="58" dur="1" fill="hold">
                                          <p:stCondLst>
                                            <p:cond delay="499"/>
                                          </p:stCondLst>
                                        </p:cTn>
                                        <p:tgtEl>
                                          <p:spTgt spid="80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9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9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80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10" grpId="0" animBg="1"/>
      <p:bldP spid="10" grpId="1" animBg="1"/>
      <p:bldP spid="793" grpId="0" animBg="1"/>
      <p:bldP spid="793" grpId="1" animBg="1"/>
      <p:bldP spid="11" grpId="0" animBg="1"/>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a:xfrm>
            <a:off x="586154" y="320040"/>
            <a:ext cx="10950209" cy="461665"/>
          </a:xfrm>
        </p:spPr>
        <p:txBody>
          <a:bodyPr/>
          <a:lstStyle/>
          <a:p>
            <a:r>
              <a:rPr lang="en-US" dirty="0"/>
              <a:t>Adaptive Cache - Loading Guidance</a:t>
            </a:r>
          </a:p>
        </p:txBody>
      </p:sp>
      <p:graphicFrame>
        <p:nvGraphicFramePr>
          <p:cNvPr id="5" name="Diagram 4">
            <a:extLst>
              <a:ext uri="{FF2B5EF4-FFF2-40B4-BE49-F238E27FC236}">
                <a16:creationId xmlns:a16="http://schemas.microsoft.com/office/drawing/2014/main" id="{B204618D-DBF0-4223-9B40-1D27F6D8602A}"/>
              </a:ext>
            </a:extLst>
          </p:cNvPr>
          <p:cNvGraphicFramePr/>
          <p:nvPr>
            <p:extLst>
              <p:ext uri="{D42A27DB-BD31-4B8C-83A1-F6EECF244321}">
                <p14:modId xmlns:p14="http://schemas.microsoft.com/office/powerpoint/2010/main" val="686937425"/>
              </p:ext>
            </p:extLst>
          </p:nvPr>
        </p:nvGraphicFramePr>
        <p:xfrm>
          <a:off x="541622" y="1083500"/>
          <a:ext cx="11237870" cy="5361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37910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Flowchart: Process 430">
            <a:extLst>
              <a:ext uri="{FF2B5EF4-FFF2-40B4-BE49-F238E27FC236}">
                <a16:creationId xmlns:a16="http://schemas.microsoft.com/office/drawing/2014/main" id="{8376C59B-310E-4C56-9313-EE1004025C4D}"/>
              </a:ext>
            </a:extLst>
          </p:cNvPr>
          <p:cNvSpPr/>
          <p:nvPr/>
        </p:nvSpPr>
        <p:spPr bwMode="auto">
          <a:xfrm>
            <a:off x="572319" y="1161780"/>
            <a:ext cx="6679106" cy="1766267"/>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83" name="Oval 282">
            <a:extLst>
              <a:ext uri="{FF2B5EF4-FFF2-40B4-BE49-F238E27FC236}">
                <a16:creationId xmlns:a16="http://schemas.microsoft.com/office/drawing/2014/main" id="{CBA693EA-5D4E-42D7-A19F-6EE55DF2999C}"/>
              </a:ext>
            </a:extLst>
          </p:cNvPr>
          <p:cNvSpPr/>
          <p:nvPr/>
        </p:nvSpPr>
        <p:spPr bwMode="auto">
          <a:xfrm>
            <a:off x="5158834" y="1223292"/>
            <a:ext cx="1885335" cy="1352279"/>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732" dirty="0">
                <a:solidFill>
                  <a:srgbClr val="1D1B0E"/>
                </a:solidFill>
                <a:latin typeface="Segoe UI Semilight"/>
              </a:rPr>
              <a:t>Buffer </a:t>
            </a:r>
          </a:p>
          <a:p>
            <a:pPr algn="ctr" defTabSz="913822" fontAlgn="base">
              <a:spcBef>
                <a:spcPct val="0"/>
              </a:spcBef>
              <a:spcAft>
                <a:spcPct val="0"/>
              </a:spcAft>
            </a:pPr>
            <a:r>
              <a:rPr lang="en-US" sz="1732" dirty="0">
                <a:solidFill>
                  <a:srgbClr val="1D1B0E"/>
                </a:solidFill>
                <a:latin typeface="Segoe UI Semilight"/>
              </a:rPr>
              <a:t>Pool</a:t>
            </a:r>
          </a:p>
          <a:p>
            <a:pPr algn="ctr" defTabSz="913822" fontAlgn="base">
              <a:spcBef>
                <a:spcPct val="0"/>
              </a:spcBef>
              <a:spcAft>
                <a:spcPct val="0"/>
              </a:spcAft>
            </a:pPr>
            <a:endParaRPr lang="en-US" sz="1732" dirty="0">
              <a:solidFill>
                <a:srgbClr val="1D1B0E"/>
              </a:solidFill>
              <a:latin typeface="Segoe UI Semilight"/>
            </a:endParaRPr>
          </a:p>
        </p:txBody>
      </p:sp>
      <p:sp>
        <p:nvSpPr>
          <p:cNvPr id="239" name="Flowchart: Process 238">
            <a:extLst>
              <a:ext uri="{FF2B5EF4-FFF2-40B4-BE49-F238E27FC236}">
                <a16:creationId xmlns:a16="http://schemas.microsoft.com/office/drawing/2014/main" id="{D23F7EBA-F5F7-432C-A69C-60C97F368FB6}"/>
              </a:ext>
            </a:extLst>
          </p:cNvPr>
          <p:cNvSpPr/>
          <p:nvPr/>
        </p:nvSpPr>
        <p:spPr bwMode="auto">
          <a:xfrm>
            <a:off x="576453" y="2997381"/>
            <a:ext cx="6674971" cy="1819818"/>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0805" y="3691277"/>
            <a:ext cx="1493530" cy="455624"/>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002050"/>
                </a:solidFill>
                <a:latin typeface="Segoe UI" panose="020B0502040204020203" pitchFamily="34" charset="0"/>
                <a:cs typeface="Segoe UI" panose="020B0502040204020203" pitchFamily="34" charset="0"/>
              </a:rPr>
              <a:t>Local NVMe SSD</a:t>
            </a:r>
            <a:endParaRPr lang="en-GB" sz="1175">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0004" y="5483732"/>
            <a:ext cx="2295143"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Remote storage</a:t>
            </a:r>
            <a:endParaRPr lang="en-GB" sz="1175">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663355" y="1238542"/>
            <a:ext cx="2431793" cy="1352279"/>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pPr>
            <a:r>
              <a:rPr lang="en-US" sz="1732">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82888" y="1647495"/>
            <a:ext cx="929353" cy="455624"/>
          </a:xfrm>
          <a:prstGeom prst="rect">
            <a:avLst/>
          </a:prstGeom>
          <a:noFill/>
        </p:spPr>
        <p:txBody>
          <a:bodyPr wrap="non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Memory</a:t>
            </a:r>
            <a:endParaRPr lang="en-GB" sz="1175">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5044744" y="3117904"/>
            <a:ext cx="1780292" cy="16272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dirty="0">
              <a:solidFill>
                <a:srgbClr val="353535"/>
              </a:solidFill>
              <a:latin typeface="Segoe UI Semilight"/>
            </a:endParaRPr>
          </a:p>
          <a:p>
            <a:pPr defTabSz="914261"/>
            <a:endParaRPr lang="en-US" dirty="0">
              <a:solidFill>
                <a:srgbClr val="353535"/>
              </a:solidFill>
              <a:latin typeface="Segoe UI Semilight"/>
            </a:endParaRPr>
          </a:p>
          <a:p>
            <a:pPr algn="ctr" defTabSz="914261"/>
            <a:r>
              <a:rPr lang="en-US" dirty="0" err="1">
                <a:solidFill>
                  <a:srgbClr val="353535"/>
                </a:solidFill>
                <a:latin typeface="Segoe UI Semilight"/>
              </a:rPr>
              <a:t>Tempdb</a:t>
            </a:r>
            <a:endParaRPr lang="en-US" dirty="0">
              <a:solidFill>
                <a:srgbClr val="353535"/>
              </a:soli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flipV="1">
            <a:off x="73999" y="4867596"/>
            <a:ext cx="9327873" cy="1"/>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6632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5982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5333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4683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4034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3384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2735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2085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1436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078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01373"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4948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5883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68188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7753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86889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29624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05590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1494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2429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3364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299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234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169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104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0394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89745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39909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08446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1779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27147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36497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45848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5519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64549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7389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83250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492600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01951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11301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206521"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30002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39353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48703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58054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67404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767549"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86105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595456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048065"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14157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235074"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32858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422086"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515590"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60909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6632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5982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5333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4683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4034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33848"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2735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2085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1436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078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01373"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4948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5883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68188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7753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86889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29624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05590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1494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2429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3364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299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234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169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104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0394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89745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39909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08446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17796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271472"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36497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45848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5519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64549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7389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83250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492600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01951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11301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206521"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30002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39353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48703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58054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67404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767549"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86105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595456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048065"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14157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235074"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32858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422086"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515590"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609097" y="5797930"/>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5197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454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389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324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2599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195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1300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0651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0001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29352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38702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48053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57403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66754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7610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8545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29480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04156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35069"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285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220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1558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0908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0259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69609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78960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88310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39766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07011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16362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25712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35063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44413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5376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63114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72465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81815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491166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00516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09867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19217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285684"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37918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47269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56619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65970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75320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846713"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594021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03372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127226"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22073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314238"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407742"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501247"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594755" y="6271055"/>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8583552" y="5534276"/>
            <a:ext cx="627319" cy="640672"/>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7121859" y="5534276"/>
            <a:ext cx="627319" cy="640672"/>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7842684" y="5534276"/>
            <a:ext cx="627319" cy="640672"/>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7047723" y="5263731"/>
            <a:ext cx="2354149" cy="1211666"/>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7644941" y="109549"/>
            <a:ext cx="4630356" cy="2548333"/>
          </a:xfrm>
          <a:prstGeom prst="rect">
            <a:avLst/>
          </a:prstGeom>
          <a:noFill/>
        </p:spPr>
        <p:txBody>
          <a:bodyPr wrap="square" lIns="243805" tIns="195044" rIns="243805" bIns="195044" rtlCol="0">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CREATE TABLE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TableCCI</a:t>
            </a:r>
            <a:endPar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endParaRP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WITH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CLUSTERED COLUMNSTORE INDEX,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DISTRIBUTION = ROUND_ROBIN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AS SELECT * FROM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externalTable</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593502" y="6267465"/>
            <a:ext cx="268851" cy="60951"/>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70068" y="273394"/>
            <a:ext cx="6981358"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Loading Data</a:t>
            </a:r>
          </a:p>
        </p:txBody>
      </p:sp>
      <p:sp>
        <p:nvSpPr>
          <p:cNvPr id="243" name="Flowchart: Process 242">
            <a:extLst>
              <a:ext uri="{FF2B5EF4-FFF2-40B4-BE49-F238E27FC236}">
                <a16:creationId xmlns:a16="http://schemas.microsoft.com/office/drawing/2014/main" id="{4985BF27-C419-4022-940C-216BA561512F}"/>
              </a:ext>
            </a:extLst>
          </p:cNvPr>
          <p:cNvSpPr/>
          <p:nvPr/>
        </p:nvSpPr>
        <p:spPr bwMode="auto">
          <a:xfrm>
            <a:off x="564959" y="5277286"/>
            <a:ext cx="6318279" cy="15619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4" name="TextBox 243">
            <a:extLst>
              <a:ext uri="{FF2B5EF4-FFF2-40B4-BE49-F238E27FC236}">
                <a16:creationId xmlns:a16="http://schemas.microsoft.com/office/drawing/2014/main" id="{B73A806D-A2C9-4706-96B6-8A0B5B12F039}"/>
              </a:ext>
            </a:extLst>
          </p:cNvPr>
          <p:cNvSpPr txBox="1"/>
          <p:nvPr/>
        </p:nvSpPr>
        <p:spPr>
          <a:xfrm rot="16200000">
            <a:off x="9454029" y="5388225"/>
            <a:ext cx="1493675" cy="452418"/>
          </a:xfrm>
          <a:prstGeom prst="rect">
            <a:avLst/>
          </a:prstGeom>
          <a:noFill/>
        </p:spPr>
        <p:txBody>
          <a:bodyPr wrap="square" lIns="179235" tIns="143388" rIns="179235" bIns="143388" rtlCol="0">
            <a:spAutoFit/>
          </a:bodyPr>
          <a:lstStyle/>
          <a:p>
            <a:pPr algn="ctr" defTabSz="932131" fontAlgn="base">
              <a:lnSpc>
                <a:spcPct val="90000"/>
              </a:lnSpc>
              <a:spcBef>
                <a:spcPct val="0"/>
              </a:spcBef>
              <a:spcAft>
                <a:spcPts val="600"/>
              </a:spcAft>
              <a:defRPr/>
            </a:pPr>
            <a:r>
              <a:rPr lang="en-US" sz="1175">
                <a:solidFill>
                  <a:srgbClr val="002050"/>
                </a:solidFill>
                <a:latin typeface="Segoe UI" panose="020B0502040204020203" pitchFamily="34" charset="0"/>
                <a:cs typeface="Segoe UI" panose="020B0502040204020203" pitchFamily="34" charset="0"/>
              </a:rPr>
              <a:t>External storage</a:t>
            </a:r>
            <a:endParaRPr lang="en-GB" sz="1175">
              <a:solidFill>
                <a:srgbClr val="002050"/>
              </a:solidFill>
              <a:latin typeface="Segoe UI" panose="020B0502040204020203" pitchFamily="34" charset="0"/>
              <a:cs typeface="Segoe UI" panose="020B0502040204020203" pitchFamily="34" charset="0"/>
            </a:endParaRPr>
          </a:p>
        </p:txBody>
      </p:sp>
      <p:sp>
        <p:nvSpPr>
          <p:cNvPr id="246" name="Flowchart: Process 245">
            <a:extLst>
              <a:ext uri="{FF2B5EF4-FFF2-40B4-BE49-F238E27FC236}">
                <a16:creationId xmlns:a16="http://schemas.microsoft.com/office/drawing/2014/main" id="{875879DF-2B7C-4032-944D-036B46B6720C}"/>
              </a:ext>
            </a:extLst>
          </p:cNvPr>
          <p:cNvSpPr/>
          <p:nvPr/>
        </p:nvSpPr>
        <p:spPr bwMode="auto">
          <a:xfrm>
            <a:off x="10018668" y="5041639"/>
            <a:ext cx="2073634" cy="1319633"/>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49" name="TextBox 248">
            <a:extLst>
              <a:ext uri="{FF2B5EF4-FFF2-40B4-BE49-F238E27FC236}">
                <a16:creationId xmlns:a16="http://schemas.microsoft.com/office/drawing/2014/main" id="{3978F3B7-5685-4B63-86F3-3674DDCEE2C7}"/>
              </a:ext>
            </a:extLst>
          </p:cNvPr>
          <p:cNvSpPr txBox="1"/>
          <p:nvPr/>
        </p:nvSpPr>
        <p:spPr>
          <a:xfrm>
            <a:off x="7644941" y="109549"/>
            <a:ext cx="4630356" cy="2548333"/>
          </a:xfrm>
          <a:prstGeom prst="rect">
            <a:avLst/>
          </a:prstGeom>
          <a:noFill/>
        </p:spPr>
        <p:txBody>
          <a:bodyPr wrap="square" lIns="243805" tIns="195044" rIns="243805" bIns="195044" rtlCol="0">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CREATE TABLE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TableHeap</a:t>
            </a:r>
            <a:endPar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endParaRP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WITH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HEAP,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DISTRIBUTION = ROUND_ROBIN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AS SELECT * FROM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externalTable</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
        <p:nvSpPr>
          <p:cNvPr id="8" name="Rectangle 7">
            <a:extLst>
              <a:ext uri="{FF2B5EF4-FFF2-40B4-BE49-F238E27FC236}">
                <a16:creationId xmlns:a16="http://schemas.microsoft.com/office/drawing/2014/main" id="{6BE60800-84E9-4112-B642-07619DC6DA65}"/>
              </a:ext>
            </a:extLst>
          </p:cNvPr>
          <p:cNvSpPr/>
          <p:nvPr/>
        </p:nvSpPr>
        <p:spPr>
          <a:xfrm>
            <a:off x="7644941" y="109549"/>
            <a:ext cx="4463561" cy="707886"/>
          </a:xfrm>
          <a:prstGeom prst="rect">
            <a:avLst/>
          </a:prstGeom>
        </p:spPr>
        <p:txBody>
          <a:bodyPr wrap="square">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FROM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TableCCI</a:t>
            </a:r>
            <a:endPar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endParaRPr>
          </a:p>
        </p:txBody>
      </p:sp>
      <p:sp>
        <p:nvSpPr>
          <p:cNvPr id="252" name="Rectangle 251">
            <a:extLst>
              <a:ext uri="{FF2B5EF4-FFF2-40B4-BE49-F238E27FC236}">
                <a16:creationId xmlns:a16="http://schemas.microsoft.com/office/drawing/2014/main" id="{30C658D3-9B01-4ED2-AAB4-645D1E51FFEA}"/>
              </a:ext>
            </a:extLst>
          </p:cNvPr>
          <p:cNvSpPr/>
          <p:nvPr/>
        </p:nvSpPr>
        <p:spPr>
          <a:xfrm>
            <a:off x="7644941" y="109549"/>
            <a:ext cx="4463561" cy="707886"/>
          </a:xfrm>
          <a:prstGeom prst="rect">
            <a:avLst/>
          </a:prstGeom>
        </p:spPr>
        <p:txBody>
          <a:bodyPr wrap="square">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FROM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TableHeap</a:t>
            </a:r>
            <a:endPar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endParaRPr>
          </a:p>
        </p:txBody>
      </p:sp>
      <p:sp>
        <p:nvSpPr>
          <p:cNvPr id="253" name="Rectangle: Rounded Corners 252">
            <a:extLst>
              <a:ext uri="{FF2B5EF4-FFF2-40B4-BE49-F238E27FC236}">
                <a16:creationId xmlns:a16="http://schemas.microsoft.com/office/drawing/2014/main" id="{7EE9AE48-9CFB-4DFF-9728-7FB810ECBCCE}"/>
              </a:ext>
            </a:extLst>
          </p:cNvPr>
          <p:cNvSpPr/>
          <p:nvPr/>
        </p:nvSpPr>
        <p:spPr bwMode="auto">
          <a:xfrm rot="5400000">
            <a:off x="3254661"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4" name="Rectangle: Rounded Corners 253">
            <a:extLst>
              <a:ext uri="{FF2B5EF4-FFF2-40B4-BE49-F238E27FC236}">
                <a16:creationId xmlns:a16="http://schemas.microsoft.com/office/drawing/2014/main" id="{CD71A3D4-EE5C-4B6B-9D73-6418575685DC}"/>
              </a:ext>
            </a:extLst>
          </p:cNvPr>
          <p:cNvSpPr/>
          <p:nvPr/>
        </p:nvSpPr>
        <p:spPr bwMode="auto">
          <a:xfrm rot="5400000">
            <a:off x="334816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5" name="Rectangle: Rounded Corners 254">
            <a:extLst>
              <a:ext uri="{FF2B5EF4-FFF2-40B4-BE49-F238E27FC236}">
                <a16:creationId xmlns:a16="http://schemas.microsoft.com/office/drawing/2014/main" id="{101810AE-23F3-4AA0-85B2-9602E2832AEF}"/>
              </a:ext>
            </a:extLst>
          </p:cNvPr>
          <p:cNvSpPr/>
          <p:nvPr/>
        </p:nvSpPr>
        <p:spPr bwMode="auto">
          <a:xfrm rot="5400000">
            <a:off x="344167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6" name="Rectangle: Rounded Corners 255">
            <a:extLst>
              <a:ext uri="{FF2B5EF4-FFF2-40B4-BE49-F238E27FC236}">
                <a16:creationId xmlns:a16="http://schemas.microsoft.com/office/drawing/2014/main" id="{647CD81F-2452-4D12-9FF7-F21720D64163}"/>
              </a:ext>
            </a:extLst>
          </p:cNvPr>
          <p:cNvSpPr/>
          <p:nvPr/>
        </p:nvSpPr>
        <p:spPr bwMode="auto">
          <a:xfrm rot="5400000">
            <a:off x="3535176"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7" name="Rectangle: Rounded Corners 256">
            <a:extLst>
              <a:ext uri="{FF2B5EF4-FFF2-40B4-BE49-F238E27FC236}">
                <a16:creationId xmlns:a16="http://schemas.microsoft.com/office/drawing/2014/main" id="{B3E3707E-D3DD-4B3F-AFF8-EE26A4A13F5E}"/>
              </a:ext>
            </a:extLst>
          </p:cNvPr>
          <p:cNvSpPr/>
          <p:nvPr/>
        </p:nvSpPr>
        <p:spPr bwMode="auto">
          <a:xfrm rot="5400000">
            <a:off x="362868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8" name="Rectangle: Rounded Corners 257">
            <a:extLst>
              <a:ext uri="{FF2B5EF4-FFF2-40B4-BE49-F238E27FC236}">
                <a16:creationId xmlns:a16="http://schemas.microsoft.com/office/drawing/2014/main" id="{ABBB2CC8-E1E2-4EF6-ACDD-1BB1C0FBB988}"/>
              </a:ext>
            </a:extLst>
          </p:cNvPr>
          <p:cNvSpPr/>
          <p:nvPr/>
        </p:nvSpPr>
        <p:spPr bwMode="auto">
          <a:xfrm rot="5400000">
            <a:off x="3722185"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59" name="Rectangle: Rounded Corners 258">
            <a:extLst>
              <a:ext uri="{FF2B5EF4-FFF2-40B4-BE49-F238E27FC236}">
                <a16:creationId xmlns:a16="http://schemas.microsoft.com/office/drawing/2014/main" id="{447C97FF-AB33-429E-BCBC-EDE6BAE41937}"/>
              </a:ext>
            </a:extLst>
          </p:cNvPr>
          <p:cNvSpPr/>
          <p:nvPr/>
        </p:nvSpPr>
        <p:spPr bwMode="auto">
          <a:xfrm rot="5400000">
            <a:off x="3815690"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0" name="Rectangle: Rounded Corners 259">
            <a:extLst>
              <a:ext uri="{FF2B5EF4-FFF2-40B4-BE49-F238E27FC236}">
                <a16:creationId xmlns:a16="http://schemas.microsoft.com/office/drawing/2014/main" id="{38A99D66-A1D6-4021-8650-4CC15B108B36}"/>
              </a:ext>
            </a:extLst>
          </p:cNvPr>
          <p:cNvSpPr/>
          <p:nvPr/>
        </p:nvSpPr>
        <p:spPr bwMode="auto">
          <a:xfrm rot="5400000">
            <a:off x="3909197" y="4340577"/>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1" name="Rectangle: Rounded Corners 260">
            <a:extLst>
              <a:ext uri="{FF2B5EF4-FFF2-40B4-BE49-F238E27FC236}">
                <a16:creationId xmlns:a16="http://schemas.microsoft.com/office/drawing/2014/main" id="{A7FBF0F9-3FCE-4686-97D8-4E2A1385687D}"/>
              </a:ext>
            </a:extLst>
          </p:cNvPr>
          <p:cNvSpPr/>
          <p:nvPr/>
        </p:nvSpPr>
        <p:spPr bwMode="auto">
          <a:xfrm rot="5400000">
            <a:off x="4004921"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2" name="Rectangle: Rounded Corners 261">
            <a:extLst>
              <a:ext uri="{FF2B5EF4-FFF2-40B4-BE49-F238E27FC236}">
                <a16:creationId xmlns:a16="http://schemas.microsoft.com/office/drawing/2014/main" id="{10691129-3176-454A-B998-E895856A177E}"/>
              </a:ext>
            </a:extLst>
          </p:cNvPr>
          <p:cNvSpPr/>
          <p:nvPr/>
        </p:nvSpPr>
        <p:spPr bwMode="auto">
          <a:xfrm rot="5400000">
            <a:off x="4098426"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3" name="Rectangle: Rounded Corners 262">
            <a:extLst>
              <a:ext uri="{FF2B5EF4-FFF2-40B4-BE49-F238E27FC236}">
                <a16:creationId xmlns:a16="http://schemas.microsoft.com/office/drawing/2014/main" id="{DF6EFDA1-2747-454F-9EB7-F26CD5645F25}"/>
              </a:ext>
            </a:extLst>
          </p:cNvPr>
          <p:cNvSpPr/>
          <p:nvPr/>
        </p:nvSpPr>
        <p:spPr bwMode="auto">
          <a:xfrm rot="5400000">
            <a:off x="4191932" y="4339609"/>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4" name="Rectangle: Rounded Corners 263">
            <a:extLst>
              <a:ext uri="{FF2B5EF4-FFF2-40B4-BE49-F238E27FC236}">
                <a16:creationId xmlns:a16="http://schemas.microsoft.com/office/drawing/2014/main" id="{706EB601-1BE4-47DA-8B4B-E7B7ECFD2041}"/>
              </a:ext>
            </a:extLst>
          </p:cNvPr>
          <p:cNvSpPr/>
          <p:nvPr/>
        </p:nvSpPr>
        <p:spPr bwMode="auto">
          <a:xfrm rot="5400000">
            <a:off x="4194536" y="4342214"/>
            <a:ext cx="267884" cy="495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 name="Scroll: Vertical 1">
            <a:extLst>
              <a:ext uri="{FF2B5EF4-FFF2-40B4-BE49-F238E27FC236}">
                <a16:creationId xmlns:a16="http://schemas.microsoft.com/office/drawing/2014/main" id="{3E7A24BE-7248-4956-ABF4-AF5700793FC2}"/>
              </a:ext>
            </a:extLst>
          </p:cNvPr>
          <p:cNvSpPr/>
          <p:nvPr/>
        </p:nvSpPr>
        <p:spPr bwMode="auto">
          <a:xfrm>
            <a:off x="10471086" y="5184915"/>
            <a:ext cx="540251" cy="802154"/>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Scroll: Vertical 236">
            <a:extLst>
              <a:ext uri="{FF2B5EF4-FFF2-40B4-BE49-F238E27FC236}">
                <a16:creationId xmlns:a16="http://schemas.microsoft.com/office/drawing/2014/main" id="{6D711CD6-275B-474C-86C6-50465001D78C}"/>
              </a:ext>
            </a:extLst>
          </p:cNvPr>
          <p:cNvSpPr/>
          <p:nvPr/>
        </p:nvSpPr>
        <p:spPr bwMode="auto">
          <a:xfrm>
            <a:off x="10660757" y="5327579"/>
            <a:ext cx="540251" cy="802154"/>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Scroll: Vertical 237">
            <a:extLst>
              <a:ext uri="{FF2B5EF4-FFF2-40B4-BE49-F238E27FC236}">
                <a16:creationId xmlns:a16="http://schemas.microsoft.com/office/drawing/2014/main" id="{51E3D233-167B-49E4-9C27-9DF2D75BD2DB}"/>
              </a:ext>
            </a:extLst>
          </p:cNvPr>
          <p:cNvSpPr/>
          <p:nvPr/>
        </p:nvSpPr>
        <p:spPr bwMode="auto">
          <a:xfrm>
            <a:off x="10974892" y="5451151"/>
            <a:ext cx="540251" cy="802154"/>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DCACF6B-AAA5-4B84-9E02-2985E28369E7}"/>
              </a:ext>
            </a:extLst>
          </p:cNvPr>
          <p:cNvSpPr txBox="1"/>
          <p:nvPr/>
        </p:nvSpPr>
        <p:spPr>
          <a:xfrm>
            <a:off x="10594739" y="5667110"/>
            <a:ext cx="871747" cy="123111"/>
          </a:xfrm>
          <a:prstGeom prst="rect">
            <a:avLst/>
          </a:prstGeom>
          <a:noFill/>
        </p:spPr>
        <p:txBody>
          <a:bodyPr wrap="square" lIns="0" tIns="0" rIns="0" bIns="0" rtlCol="0">
            <a:spAutoFit/>
          </a:bodyPr>
          <a:lstStyle/>
          <a:p>
            <a:pPr algn="l"/>
            <a:r>
              <a:rPr lang="en-US" sz="800" err="1">
                <a:solidFill>
                  <a:schemeClr val="bg1"/>
                </a:solidFill>
              </a:rPr>
              <a:t>ExternalFiles</a:t>
            </a:r>
            <a:endParaRPr lang="en-US" sz="800">
              <a:solidFill>
                <a:schemeClr val="bg1"/>
              </a:solidFill>
            </a:endParaRPr>
          </a:p>
        </p:txBody>
      </p:sp>
      <p:sp>
        <p:nvSpPr>
          <p:cNvPr id="346" name="Rectangle: Rounded Corners 345">
            <a:extLst>
              <a:ext uri="{FF2B5EF4-FFF2-40B4-BE49-F238E27FC236}">
                <a16:creationId xmlns:a16="http://schemas.microsoft.com/office/drawing/2014/main" id="{49484884-9C7F-4DF2-82A3-FBB90994E54D}"/>
              </a:ext>
            </a:extLst>
          </p:cNvPr>
          <p:cNvSpPr/>
          <p:nvPr/>
        </p:nvSpPr>
        <p:spPr bwMode="auto">
          <a:xfrm rot="5400000">
            <a:off x="3250416"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47" name="Rectangle: Rounded Corners 346">
            <a:extLst>
              <a:ext uri="{FF2B5EF4-FFF2-40B4-BE49-F238E27FC236}">
                <a16:creationId xmlns:a16="http://schemas.microsoft.com/office/drawing/2014/main" id="{9FAB259E-9540-43F2-BF75-47B104E3858B}"/>
              </a:ext>
            </a:extLst>
          </p:cNvPr>
          <p:cNvSpPr/>
          <p:nvPr/>
        </p:nvSpPr>
        <p:spPr bwMode="auto">
          <a:xfrm rot="5400000">
            <a:off x="3343922"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48" name="Rectangle: Rounded Corners 347">
            <a:extLst>
              <a:ext uri="{FF2B5EF4-FFF2-40B4-BE49-F238E27FC236}">
                <a16:creationId xmlns:a16="http://schemas.microsoft.com/office/drawing/2014/main" id="{3B249296-2DB9-417E-8CB1-68B58215FF1B}"/>
              </a:ext>
            </a:extLst>
          </p:cNvPr>
          <p:cNvSpPr/>
          <p:nvPr/>
        </p:nvSpPr>
        <p:spPr bwMode="auto">
          <a:xfrm rot="5400000">
            <a:off x="3437426"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49" name="Rectangle: Rounded Corners 348">
            <a:extLst>
              <a:ext uri="{FF2B5EF4-FFF2-40B4-BE49-F238E27FC236}">
                <a16:creationId xmlns:a16="http://schemas.microsoft.com/office/drawing/2014/main" id="{CAD06E95-4A61-4F0D-9EC2-5AC835AAB20C}"/>
              </a:ext>
            </a:extLst>
          </p:cNvPr>
          <p:cNvSpPr/>
          <p:nvPr/>
        </p:nvSpPr>
        <p:spPr bwMode="auto">
          <a:xfrm rot="5400000">
            <a:off x="3530931"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0" name="Rectangle: Rounded Corners 349">
            <a:extLst>
              <a:ext uri="{FF2B5EF4-FFF2-40B4-BE49-F238E27FC236}">
                <a16:creationId xmlns:a16="http://schemas.microsoft.com/office/drawing/2014/main" id="{5CD4FD30-3345-480D-B149-E669EC88E890}"/>
              </a:ext>
            </a:extLst>
          </p:cNvPr>
          <p:cNvSpPr/>
          <p:nvPr/>
        </p:nvSpPr>
        <p:spPr bwMode="auto">
          <a:xfrm rot="5400000">
            <a:off x="3624435"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1" name="Rectangle: Rounded Corners 350">
            <a:extLst>
              <a:ext uri="{FF2B5EF4-FFF2-40B4-BE49-F238E27FC236}">
                <a16:creationId xmlns:a16="http://schemas.microsoft.com/office/drawing/2014/main" id="{F187D8B1-C389-4E9D-AF60-B8B853F165A8}"/>
              </a:ext>
            </a:extLst>
          </p:cNvPr>
          <p:cNvSpPr/>
          <p:nvPr/>
        </p:nvSpPr>
        <p:spPr bwMode="auto">
          <a:xfrm rot="5400000">
            <a:off x="3717941"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2" name="Rectangle: Rounded Corners 351">
            <a:extLst>
              <a:ext uri="{FF2B5EF4-FFF2-40B4-BE49-F238E27FC236}">
                <a16:creationId xmlns:a16="http://schemas.microsoft.com/office/drawing/2014/main" id="{1085D1AD-FD0E-4193-9B09-9632F8F072FE}"/>
              </a:ext>
            </a:extLst>
          </p:cNvPr>
          <p:cNvSpPr/>
          <p:nvPr/>
        </p:nvSpPr>
        <p:spPr bwMode="auto">
          <a:xfrm rot="5400000">
            <a:off x="3811445"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3" name="Rectangle: Rounded Corners 352">
            <a:extLst>
              <a:ext uri="{FF2B5EF4-FFF2-40B4-BE49-F238E27FC236}">
                <a16:creationId xmlns:a16="http://schemas.microsoft.com/office/drawing/2014/main" id="{6E8CB4FA-01D1-4E1E-B5A8-DF99D10286C4}"/>
              </a:ext>
            </a:extLst>
          </p:cNvPr>
          <p:cNvSpPr/>
          <p:nvPr/>
        </p:nvSpPr>
        <p:spPr bwMode="auto">
          <a:xfrm rot="5400000">
            <a:off x="3904952" y="22899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4" name="Rectangle: Rounded Corners 353">
            <a:extLst>
              <a:ext uri="{FF2B5EF4-FFF2-40B4-BE49-F238E27FC236}">
                <a16:creationId xmlns:a16="http://schemas.microsoft.com/office/drawing/2014/main" id="{DE06541C-B19F-43A7-96A1-AB5CC2D8B7E1}"/>
              </a:ext>
            </a:extLst>
          </p:cNvPr>
          <p:cNvSpPr/>
          <p:nvPr/>
        </p:nvSpPr>
        <p:spPr bwMode="auto">
          <a:xfrm rot="5400000">
            <a:off x="4000677" y="2288936"/>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5" name="Rectangle: Rounded Corners 354">
            <a:extLst>
              <a:ext uri="{FF2B5EF4-FFF2-40B4-BE49-F238E27FC236}">
                <a16:creationId xmlns:a16="http://schemas.microsoft.com/office/drawing/2014/main" id="{29CBA7ED-FEC5-4FD0-8C67-CB2D556EFFF1}"/>
              </a:ext>
            </a:extLst>
          </p:cNvPr>
          <p:cNvSpPr/>
          <p:nvPr/>
        </p:nvSpPr>
        <p:spPr bwMode="auto">
          <a:xfrm rot="5400000">
            <a:off x="4094182" y="2288936"/>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6" name="Rectangle: Rounded Corners 355">
            <a:extLst>
              <a:ext uri="{FF2B5EF4-FFF2-40B4-BE49-F238E27FC236}">
                <a16:creationId xmlns:a16="http://schemas.microsoft.com/office/drawing/2014/main" id="{2DA7C238-A7C2-4F12-812F-284BBF39C442}"/>
              </a:ext>
            </a:extLst>
          </p:cNvPr>
          <p:cNvSpPr/>
          <p:nvPr/>
        </p:nvSpPr>
        <p:spPr bwMode="auto">
          <a:xfrm rot="5400000">
            <a:off x="4187687" y="2288936"/>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357" name="Rectangle: Rounded Corners 356">
            <a:extLst>
              <a:ext uri="{FF2B5EF4-FFF2-40B4-BE49-F238E27FC236}">
                <a16:creationId xmlns:a16="http://schemas.microsoft.com/office/drawing/2014/main" id="{257854E2-8CA4-4F9A-AD2A-170A88F37581}"/>
              </a:ext>
            </a:extLst>
          </p:cNvPr>
          <p:cNvSpPr/>
          <p:nvPr/>
        </p:nvSpPr>
        <p:spPr bwMode="auto">
          <a:xfrm rot="5400000">
            <a:off x="4190293" y="2291541"/>
            <a:ext cx="267884" cy="495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0" name="Rectangle: Rounded Corners 269">
            <a:extLst>
              <a:ext uri="{FF2B5EF4-FFF2-40B4-BE49-F238E27FC236}">
                <a16:creationId xmlns:a16="http://schemas.microsoft.com/office/drawing/2014/main" id="{94A38FAF-2651-435A-839A-2C9958A20E1F}"/>
              </a:ext>
            </a:extLst>
          </p:cNvPr>
          <p:cNvSpPr/>
          <p:nvPr/>
        </p:nvSpPr>
        <p:spPr bwMode="auto">
          <a:xfrm rot="5400000">
            <a:off x="4083507"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1" name="Rectangle: Rounded Corners 270">
            <a:extLst>
              <a:ext uri="{FF2B5EF4-FFF2-40B4-BE49-F238E27FC236}">
                <a16:creationId xmlns:a16="http://schemas.microsoft.com/office/drawing/2014/main" id="{01640C82-2A5F-4DD7-B32D-E5D5128AFCAA}"/>
              </a:ext>
            </a:extLst>
          </p:cNvPr>
          <p:cNvSpPr/>
          <p:nvPr/>
        </p:nvSpPr>
        <p:spPr bwMode="auto">
          <a:xfrm rot="5400000">
            <a:off x="4177013"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2" name="Rectangle: Rounded Corners 271">
            <a:extLst>
              <a:ext uri="{FF2B5EF4-FFF2-40B4-BE49-F238E27FC236}">
                <a16:creationId xmlns:a16="http://schemas.microsoft.com/office/drawing/2014/main" id="{57A99718-851D-4418-8BB6-17C2CB80969A}"/>
              </a:ext>
            </a:extLst>
          </p:cNvPr>
          <p:cNvSpPr/>
          <p:nvPr/>
        </p:nvSpPr>
        <p:spPr bwMode="auto">
          <a:xfrm rot="5400000">
            <a:off x="4270517"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3" name="Rectangle: Rounded Corners 272">
            <a:extLst>
              <a:ext uri="{FF2B5EF4-FFF2-40B4-BE49-F238E27FC236}">
                <a16:creationId xmlns:a16="http://schemas.microsoft.com/office/drawing/2014/main" id="{3492F08B-7E2F-4667-BB82-F9DC409DCB5E}"/>
              </a:ext>
            </a:extLst>
          </p:cNvPr>
          <p:cNvSpPr/>
          <p:nvPr/>
        </p:nvSpPr>
        <p:spPr bwMode="auto">
          <a:xfrm rot="5400000">
            <a:off x="4364022"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4" name="Rectangle: Rounded Corners 273">
            <a:extLst>
              <a:ext uri="{FF2B5EF4-FFF2-40B4-BE49-F238E27FC236}">
                <a16:creationId xmlns:a16="http://schemas.microsoft.com/office/drawing/2014/main" id="{649DE4C2-D12F-466B-8AEC-742F817C1E3C}"/>
              </a:ext>
            </a:extLst>
          </p:cNvPr>
          <p:cNvSpPr/>
          <p:nvPr/>
        </p:nvSpPr>
        <p:spPr bwMode="auto">
          <a:xfrm rot="5400000">
            <a:off x="4457526"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5" name="Rectangle: Rounded Corners 274">
            <a:extLst>
              <a:ext uri="{FF2B5EF4-FFF2-40B4-BE49-F238E27FC236}">
                <a16:creationId xmlns:a16="http://schemas.microsoft.com/office/drawing/2014/main" id="{0C429738-E07B-4EE3-8CD9-70DE0653A7F7}"/>
              </a:ext>
            </a:extLst>
          </p:cNvPr>
          <p:cNvSpPr/>
          <p:nvPr/>
        </p:nvSpPr>
        <p:spPr bwMode="auto">
          <a:xfrm rot="5400000">
            <a:off x="4551032"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6" name="Rectangle: Rounded Corners 275">
            <a:extLst>
              <a:ext uri="{FF2B5EF4-FFF2-40B4-BE49-F238E27FC236}">
                <a16:creationId xmlns:a16="http://schemas.microsoft.com/office/drawing/2014/main" id="{B00007F0-C250-4B1A-BAEB-726470848A73}"/>
              </a:ext>
            </a:extLst>
          </p:cNvPr>
          <p:cNvSpPr/>
          <p:nvPr/>
        </p:nvSpPr>
        <p:spPr bwMode="auto">
          <a:xfrm rot="5400000">
            <a:off x="4644536"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8" name="Rectangle: Rounded Corners 277">
            <a:extLst>
              <a:ext uri="{FF2B5EF4-FFF2-40B4-BE49-F238E27FC236}">
                <a16:creationId xmlns:a16="http://schemas.microsoft.com/office/drawing/2014/main" id="{05BE6A2F-97A6-469B-BAB7-DED0BBD18A36}"/>
              </a:ext>
            </a:extLst>
          </p:cNvPr>
          <p:cNvSpPr/>
          <p:nvPr/>
        </p:nvSpPr>
        <p:spPr bwMode="auto">
          <a:xfrm rot="5400000">
            <a:off x="4738043" y="5325772"/>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79" name="Rectangle: Rounded Corners 278">
            <a:extLst>
              <a:ext uri="{FF2B5EF4-FFF2-40B4-BE49-F238E27FC236}">
                <a16:creationId xmlns:a16="http://schemas.microsoft.com/office/drawing/2014/main" id="{6FEA950B-50EB-447E-A839-8D05F090C0B9}"/>
              </a:ext>
            </a:extLst>
          </p:cNvPr>
          <p:cNvSpPr/>
          <p:nvPr/>
        </p:nvSpPr>
        <p:spPr bwMode="auto">
          <a:xfrm rot="5400000">
            <a:off x="4833767"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80" name="Rectangle: Rounded Corners 279">
            <a:extLst>
              <a:ext uri="{FF2B5EF4-FFF2-40B4-BE49-F238E27FC236}">
                <a16:creationId xmlns:a16="http://schemas.microsoft.com/office/drawing/2014/main" id="{D8A94339-FEA3-435E-8B04-A13C878A1979}"/>
              </a:ext>
            </a:extLst>
          </p:cNvPr>
          <p:cNvSpPr/>
          <p:nvPr/>
        </p:nvSpPr>
        <p:spPr bwMode="auto">
          <a:xfrm rot="5400000">
            <a:off x="4927272"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81" name="Rectangle: Rounded Corners 280">
            <a:extLst>
              <a:ext uri="{FF2B5EF4-FFF2-40B4-BE49-F238E27FC236}">
                <a16:creationId xmlns:a16="http://schemas.microsoft.com/office/drawing/2014/main" id="{5D730D54-CD40-4872-B292-3D527CD6DD4B}"/>
              </a:ext>
            </a:extLst>
          </p:cNvPr>
          <p:cNvSpPr/>
          <p:nvPr/>
        </p:nvSpPr>
        <p:spPr bwMode="auto">
          <a:xfrm rot="5400000">
            <a:off x="5020778" y="5324804"/>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82" name="Rectangle: Rounded Corners 281">
            <a:extLst>
              <a:ext uri="{FF2B5EF4-FFF2-40B4-BE49-F238E27FC236}">
                <a16:creationId xmlns:a16="http://schemas.microsoft.com/office/drawing/2014/main" id="{C8CAB9D1-52B3-4A10-AF37-4869ED1A0A16}"/>
              </a:ext>
            </a:extLst>
          </p:cNvPr>
          <p:cNvSpPr/>
          <p:nvPr/>
        </p:nvSpPr>
        <p:spPr bwMode="auto">
          <a:xfrm rot="5400000">
            <a:off x="5023383" y="5327410"/>
            <a:ext cx="267884" cy="495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2444425E-F285-481C-B58A-2CA16519D37F}"/>
              </a:ext>
            </a:extLst>
          </p:cNvPr>
          <p:cNvSpPr/>
          <p:nvPr/>
        </p:nvSpPr>
        <p:spPr bwMode="auto">
          <a:xfrm rot="5400000">
            <a:off x="4642196" y="5335433"/>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BAD7D125-FD07-42B0-95A7-191A3830ED02}"/>
              </a:ext>
            </a:extLst>
          </p:cNvPr>
          <p:cNvSpPr/>
          <p:nvPr/>
        </p:nvSpPr>
        <p:spPr bwMode="auto">
          <a:xfrm rot="5400000">
            <a:off x="4735702" y="5335433"/>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D5EE0FE4-B198-49F1-9F3F-10FF5D4BC962}"/>
              </a:ext>
            </a:extLst>
          </p:cNvPr>
          <p:cNvSpPr/>
          <p:nvPr/>
        </p:nvSpPr>
        <p:spPr bwMode="auto">
          <a:xfrm rot="5400000">
            <a:off x="4829205" y="5335433"/>
            <a:ext cx="268851" cy="5377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22" fontAlgn="base">
              <a:spcBef>
                <a:spcPct val="0"/>
              </a:spcBef>
              <a:spcAft>
                <a:spcPct val="0"/>
              </a:spcAft>
              <a:defRPr/>
            </a:pPr>
            <a:endParaRPr lang="en-GB" sz="1961">
              <a:gradFill>
                <a:gsLst>
                  <a:gs pos="0">
                    <a:srgbClr val="FFFFFF"/>
                  </a:gs>
                  <a:gs pos="100000">
                    <a:srgbClr val="FFFFFF"/>
                  </a:gs>
                </a:gsLst>
                <a:lin ang="5400000" scaled="0"/>
              </a:gradFill>
              <a:latin typeface="Segoe UI Semilight"/>
            </a:endParaRPr>
          </a:p>
        </p:txBody>
      </p:sp>
      <p:sp>
        <p:nvSpPr>
          <p:cNvPr id="265" name="Database_EFC7" title="Icon of a cylinder">
            <a:extLst>
              <a:ext uri="{FF2B5EF4-FFF2-40B4-BE49-F238E27FC236}">
                <a16:creationId xmlns:a16="http://schemas.microsoft.com/office/drawing/2014/main" id="{6C1046B6-1790-4AC8-AF24-053C7D23FF8A}"/>
              </a:ext>
            </a:extLst>
          </p:cNvPr>
          <p:cNvSpPr>
            <a:spLocks noChangeAspect="1" noEditPoints="1"/>
          </p:cNvSpPr>
          <p:nvPr/>
        </p:nvSpPr>
        <p:spPr bwMode="auto">
          <a:xfrm>
            <a:off x="2944450" y="3117904"/>
            <a:ext cx="1780292" cy="16272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endParaRPr lang="en-US" dirty="0">
              <a:solidFill>
                <a:srgbClr val="353535"/>
              </a:solidFill>
              <a:latin typeface="Segoe UI Semilight"/>
            </a:endParaRPr>
          </a:p>
          <a:p>
            <a:pPr defTabSz="914261"/>
            <a:endParaRPr lang="en-US" dirty="0">
              <a:solidFill>
                <a:srgbClr val="353535"/>
              </a:solidFill>
              <a:latin typeface="Segoe UI Semilight"/>
            </a:endParaRPr>
          </a:p>
          <a:p>
            <a:pPr algn="ctr" defTabSz="914261"/>
            <a:r>
              <a:rPr lang="en-US" dirty="0">
                <a:solidFill>
                  <a:srgbClr val="353535"/>
                </a:solidFill>
                <a:latin typeface="Segoe UI Semilight"/>
              </a:rPr>
              <a:t>Adaptive </a:t>
            </a:r>
          </a:p>
          <a:p>
            <a:pPr algn="ctr" defTabSz="914261"/>
            <a:r>
              <a:rPr lang="en-US" dirty="0">
                <a:solidFill>
                  <a:srgbClr val="353535"/>
                </a:solidFill>
                <a:latin typeface="Segoe UI Semilight"/>
              </a:rPr>
              <a:t>Cache</a:t>
            </a:r>
          </a:p>
        </p:txBody>
      </p:sp>
      <p:sp>
        <p:nvSpPr>
          <p:cNvPr id="5" name="Arrow: U-Turn 4">
            <a:extLst>
              <a:ext uri="{FF2B5EF4-FFF2-40B4-BE49-F238E27FC236}">
                <a16:creationId xmlns:a16="http://schemas.microsoft.com/office/drawing/2014/main" id="{2A513484-60C0-401E-8669-EF4C71145750}"/>
              </a:ext>
            </a:extLst>
          </p:cNvPr>
          <p:cNvSpPr/>
          <p:nvPr/>
        </p:nvSpPr>
        <p:spPr bwMode="auto">
          <a:xfrm flipH="1">
            <a:off x="5314062" y="2634624"/>
            <a:ext cx="6467754" cy="2532056"/>
          </a:xfrm>
          <a:prstGeom prst="uturnArrow">
            <a:avLst>
              <a:gd name="adj1" fmla="val 14959"/>
              <a:gd name="adj2" fmla="val 25000"/>
              <a:gd name="adj3" fmla="val 18549"/>
              <a:gd name="adj4" fmla="val 25000"/>
              <a:gd name="adj5" fmla="val 4670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Arrow: U-Turn 266">
            <a:extLst>
              <a:ext uri="{FF2B5EF4-FFF2-40B4-BE49-F238E27FC236}">
                <a16:creationId xmlns:a16="http://schemas.microsoft.com/office/drawing/2014/main" id="{D05D1327-19E3-4E66-8EF9-C7C33E3ABF32}"/>
              </a:ext>
            </a:extLst>
          </p:cNvPr>
          <p:cNvSpPr/>
          <p:nvPr/>
        </p:nvSpPr>
        <p:spPr bwMode="auto">
          <a:xfrm flipH="1">
            <a:off x="1947883" y="4027167"/>
            <a:ext cx="9001555" cy="1145933"/>
          </a:xfrm>
          <a:prstGeom prst="uturnArrow">
            <a:avLst>
              <a:gd name="adj1" fmla="val 32850"/>
              <a:gd name="adj2" fmla="val 25000"/>
              <a:gd name="adj3" fmla="val 31232"/>
              <a:gd name="adj4" fmla="val 2500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Arrow: U-Turn 267">
            <a:extLst>
              <a:ext uri="{FF2B5EF4-FFF2-40B4-BE49-F238E27FC236}">
                <a16:creationId xmlns:a16="http://schemas.microsoft.com/office/drawing/2014/main" id="{5E56FD16-6ECB-40B5-94DC-16C283A754CE}"/>
              </a:ext>
            </a:extLst>
          </p:cNvPr>
          <p:cNvSpPr/>
          <p:nvPr/>
        </p:nvSpPr>
        <p:spPr bwMode="auto">
          <a:xfrm flipH="1">
            <a:off x="7644941" y="3183545"/>
            <a:ext cx="3720473" cy="1989556"/>
          </a:xfrm>
          <a:prstGeom prst="uturnArrow">
            <a:avLst>
              <a:gd name="adj1" fmla="val 19064"/>
              <a:gd name="adj2" fmla="val 25000"/>
              <a:gd name="adj3" fmla="val 27658"/>
              <a:gd name="adj4" fmla="val 25000"/>
              <a:gd name="adj5" fmla="val 1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8471287-8B3E-43F2-8E1A-B5332846FE21}"/>
              </a:ext>
            </a:extLst>
          </p:cNvPr>
          <p:cNvSpPr/>
          <p:nvPr/>
        </p:nvSpPr>
        <p:spPr bwMode="auto">
          <a:xfrm>
            <a:off x="7116918" y="5534274"/>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D79D710A-6ADC-45CF-A552-8F184A7C2D22}"/>
              </a:ext>
            </a:extLst>
          </p:cNvPr>
          <p:cNvSpPr/>
          <p:nvPr/>
        </p:nvSpPr>
        <p:spPr bwMode="auto">
          <a:xfrm>
            <a:off x="7837199" y="5534274"/>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1C7E4374-28A1-44BD-BF39-FBCC595FD3B4}"/>
              </a:ext>
            </a:extLst>
          </p:cNvPr>
          <p:cNvSpPr/>
          <p:nvPr/>
        </p:nvSpPr>
        <p:spPr>
          <a:xfrm>
            <a:off x="7644941" y="109549"/>
            <a:ext cx="4463561" cy="707886"/>
          </a:xfrm>
          <a:prstGeom prst="rect">
            <a:avLst/>
          </a:prstGeom>
        </p:spPr>
        <p:txBody>
          <a:bodyPr wrap="square">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SELECT  SUM(</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TotalCost</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FROM #TableHeap</a:t>
            </a:r>
          </a:p>
        </p:txBody>
      </p:sp>
      <p:sp>
        <p:nvSpPr>
          <p:cNvPr id="286" name="Rectangle: Rounded Corners 285">
            <a:extLst>
              <a:ext uri="{FF2B5EF4-FFF2-40B4-BE49-F238E27FC236}">
                <a16:creationId xmlns:a16="http://schemas.microsoft.com/office/drawing/2014/main" id="{7E615989-8E65-4F91-89C2-58534B8B637E}"/>
              </a:ext>
            </a:extLst>
          </p:cNvPr>
          <p:cNvSpPr/>
          <p:nvPr/>
        </p:nvSpPr>
        <p:spPr bwMode="auto">
          <a:xfrm>
            <a:off x="5248518" y="4027166"/>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Rounded Corners 286">
            <a:extLst>
              <a:ext uri="{FF2B5EF4-FFF2-40B4-BE49-F238E27FC236}">
                <a16:creationId xmlns:a16="http://schemas.microsoft.com/office/drawing/2014/main" id="{C4AC9EA6-29C2-42CC-9D8D-3D6135C68BBA}"/>
              </a:ext>
            </a:extLst>
          </p:cNvPr>
          <p:cNvSpPr/>
          <p:nvPr/>
        </p:nvSpPr>
        <p:spPr bwMode="auto">
          <a:xfrm>
            <a:off x="5968799" y="4027166"/>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Rounded Corners 287">
            <a:extLst>
              <a:ext uri="{FF2B5EF4-FFF2-40B4-BE49-F238E27FC236}">
                <a16:creationId xmlns:a16="http://schemas.microsoft.com/office/drawing/2014/main" id="{29F991EB-BCCA-446E-9434-66F180A751B6}"/>
              </a:ext>
            </a:extLst>
          </p:cNvPr>
          <p:cNvSpPr/>
          <p:nvPr/>
        </p:nvSpPr>
        <p:spPr bwMode="auto">
          <a:xfrm>
            <a:off x="5233972" y="4027165"/>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Rounded Corners 288">
            <a:extLst>
              <a:ext uri="{FF2B5EF4-FFF2-40B4-BE49-F238E27FC236}">
                <a16:creationId xmlns:a16="http://schemas.microsoft.com/office/drawing/2014/main" id="{07E63F33-226D-4737-B005-73F044F2E55E}"/>
              </a:ext>
            </a:extLst>
          </p:cNvPr>
          <p:cNvSpPr/>
          <p:nvPr/>
        </p:nvSpPr>
        <p:spPr bwMode="auto">
          <a:xfrm>
            <a:off x="5954253" y="4027165"/>
            <a:ext cx="639989" cy="7468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TextBox 290">
            <a:extLst>
              <a:ext uri="{FF2B5EF4-FFF2-40B4-BE49-F238E27FC236}">
                <a16:creationId xmlns:a16="http://schemas.microsoft.com/office/drawing/2014/main" id="{33606878-1D1E-4ACB-B0BC-0E5008FA7A02}"/>
              </a:ext>
            </a:extLst>
          </p:cNvPr>
          <p:cNvSpPr txBox="1"/>
          <p:nvPr/>
        </p:nvSpPr>
        <p:spPr>
          <a:xfrm>
            <a:off x="7644941" y="109549"/>
            <a:ext cx="4630356" cy="2548333"/>
          </a:xfrm>
          <a:prstGeom prst="rect">
            <a:avLst/>
          </a:prstGeom>
          <a:noFill/>
        </p:spPr>
        <p:txBody>
          <a:bodyPr wrap="square" lIns="243805" tIns="195044" rIns="243805" bIns="195044" rtlCol="0">
            <a:spAutoFit/>
          </a:bodyPr>
          <a:lstStyle/>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CREATE TABLE #Table_HEAP</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WITH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HEAP,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DISTRIBUTION = ROUND_ROBIN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a:p>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AS SELECT * FROM </a:t>
            </a:r>
            <a:r>
              <a:rPr lang="en-US" sz="2000" b="1" dirty="0" err="1">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externalTable</a:t>
            </a:r>
            <a:r>
              <a:rPr lang="en-US" sz="2000" b="1" dirty="0">
                <a:gradFill>
                  <a:gsLst>
                    <a:gs pos="2917">
                      <a:schemeClr val="tx1"/>
                    </a:gs>
                    <a:gs pos="30000">
                      <a:schemeClr val="tx1"/>
                    </a:gs>
                  </a:gsLst>
                  <a:lin ang="5400000" scaled="0"/>
                </a:gradFill>
                <a:latin typeface="Cordia New" panose="020B0304020202020204" pitchFamily="34" charset="-34"/>
                <a:cs typeface="Cordia New" panose="020B0304020202020204" pitchFamily="34" charset="-34"/>
              </a:rPr>
              <a:t>; </a:t>
            </a:r>
          </a:p>
        </p:txBody>
      </p:sp>
    </p:spTree>
    <p:extLst>
      <p:ext uri="{BB962C8B-B14F-4D97-AF65-F5344CB8AC3E}">
        <p14:creationId xmlns:p14="http://schemas.microsoft.com/office/powerpoint/2010/main" val="28877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wipe(right)">
                                      <p:cBhvr>
                                        <p:cTn id="11" dur="500"/>
                                        <p:tgtEl>
                                          <p:spTgt spid="2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67"/>
                                        </p:tgtEl>
                                      </p:cBhvr>
                                    </p:animEffect>
                                    <p:set>
                                      <p:cBhvr>
                                        <p:cTn id="16" dur="1" fill="hold">
                                          <p:stCondLst>
                                            <p:cond delay="499"/>
                                          </p:stCondLst>
                                        </p:cTn>
                                        <p:tgtEl>
                                          <p:spTgt spid="267"/>
                                        </p:tgtEl>
                                        <p:attrNameLst>
                                          <p:attrName>style.visibility</p:attrName>
                                        </p:attrNameLst>
                                      </p:cBhvr>
                                      <p:to>
                                        <p:strVal val="hidden"/>
                                      </p:to>
                                    </p:set>
                                  </p:childTnLst>
                                </p:cTn>
                              </p:par>
                              <p:par>
                                <p:cTn id="17" presetID="10" presetClass="exit" presetSubtype="0" fill="hold" grpId="2"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63"/>
                                        </p:tgtEl>
                                        <p:attrNameLst>
                                          <p:attrName>style.visibility</p:attrName>
                                        </p:attrNameLst>
                                      </p:cBhvr>
                                      <p:to>
                                        <p:strVal val="visible"/>
                                      </p:to>
                                    </p:set>
                                    <p:anim calcmode="lin" valueType="num">
                                      <p:cBhvr additive="base">
                                        <p:cTn id="28" dur="500" fill="hold"/>
                                        <p:tgtEl>
                                          <p:spTgt spid="263"/>
                                        </p:tgtEl>
                                        <p:attrNameLst>
                                          <p:attrName>ppt_x</p:attrName>
                                        </p:attrNameLst>
                                      </p:cBhvr>
                                      <p:tavLst>
                                        <p:tav tm="0">
                                          <p:val>
                                            <p:strVal val="#ppt_x"/>
                                          </p:val>
                                        </p:tav>
                                        <p:tav tm="100000">
                                          <p:val>
                                            <p:strVal val="#ppt_x"/>
                                          </p:val>
                                        </p:tav>
                                      </p:tavLst>
                                    </p:anim>
                                    <p:anim calcmode="lin" valueType="num">
                                      <p:cBhvr additive="base">
                                        <p:cTn id="29" dur="500" fill="hold"/>
                                        <p:tgtEl>
                                          <p:spTgt spid="26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4"/>
                                        </p:tgtEl>
                                        <p:attrNameLst>
                                          <p:attrName>style.visibility</p:attrName>
                                        </p:attrNameLst>
                                      </p:cBhvr>
                                      <p:to>
                                        <p:strVal val="visible"/>
                                      </p:to>
                                    </p:set>
                                    <p:anim calcmode="lin" valueType="num">
                                      <p:cBhvr additive="base">
                                        <p:cTn id="32" dur="500" fill="hold"/>
                                        <p:tgtEl>
                                          <p:spTgt spid="264"/>
                                        </p:tgtEl>
                                        <p:attrNameLst>
                                          <p:attrName>ppt_x</p:attrName>
                                        </p:attrNameLst>
                                      </p:cBhvr>
                                      <p:tavLst>
                                        <p:tav tm="0">
                                          <p:val>
                                            <p:strVal val="#ppt_x"/>
                                          </p:val>
                                        </p:tav>
                                        <p:tav tm="100000">
                                          <p:val>
                                            <p:strVal val="#ppt_x"/>
                                          </p:val>
                                        </p:tav>
                                      </p:tavLst>
                                    </p:anim>
                                    <p:anim calcmode="lin" valueType="num">
                                      <p:cBhvr additive="base">
                                        <p:cTn id="33" dur="500" fill="hold"/>
                                        <p:tgtEl>
                                          <p:spTgt spid="26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additive="base">
                                        <p:cTn id="36" dur="500" fill="hold"/>
                                        <p:tgtEl>
                                          <p:spTgt spid="253"/>
                                        </p:tgtEl>
                                        <p:attrNameLst>
                                          <p:attrName>ppt_x</p:attrName>
                                        </p:attrNameLst>
                                      </p:cBhvr>
                                      <p:tavLst>
                                        <p:tav tm="0">
                                          <p:val>
                                            <p:strVal val="#ppt_x"/>
                                          </p:val>
                                        </p:tav>
                                        <p:tav tm="100000">
                                          <p:val>
                                            <p:strVal val="#ppt_x"/>
                                          </p:val>
                                        </p:tav>
                                      </p:tavLst>
                                    </p:anim>
                                    <p:anim calcmode="lin" valueType="num">
                                      <p:cBhvr additive="base">
                                        <p:cTn id="37" dur="500" fill="hold"/>
                                        <p:tgtEl>
                                          <p:spTgt spid="25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4"/>
                                        </p:tgtEl>
                                        <p:attrNameLst>
                                          <p:attrName>style.visibility</p:attrName>
                                        </p:attrNameLst>
                                      </p:cBhvr>
                                      <p:to>
                                        <p:strVal val="visible"/>
                                      </p:to>
                                    </p:set>
                                    <p:anim calcmode="lin" valueType="num">
                                      <p:cBhvr additive="base">
                                        <p:cTn id="40" dur="500" fill="hold"/>
                                        <p:tgtEl>
                                          <p:spTgt spid="254"/>
                                        </p:tgtEl>
                                        <p:attrNameLst>
                                          <p:attrName>ppt_x</p:attrName>
                                        </p:attrNameLst>
                                      </p:cBhvr>
                                      <p:tavLst>
                                        <p:tav tm="0">
                                          <p:val>
                                            <p:strVal val="#ppt_x"/>
                                          </p:val>
                                        </p:tav>
                                        <p:tav tm="100000">
                                          <p:val>
                                            <p:strVal val="#ppt_x"/>
                                          </p:val>
                                        </p:tav>
                                      </p:tavLst>
                                    </p:anim>
                                    <p:anim calcmode="lin" valueType="num">
                                      <p:cBhvr additive="base">
                                        <p:cTn id="41" dur="500" fill="hold"/>
                                        <p:tgtEl>
                                          <p:spTgt spid="25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55"/>
                                        </p:tgtEl>
                                        <p:attrNameLst>
                                          <p:attrName>style.visibility</p:attrName>
                                        </p:attrNameLst>
                                      </p:cBhvr>
                                      <p:to>
                                        <p:strVal val="visible"/>
                                      </p:to>
                                    </p:set>
                                    <p:anim calcmode="lin" valueType="num">
                                      <p:cBhvr additive="base">
                                        <p:cTn id="44" dur="500" fill="hold"/>
                                        <p:tgtEl>
                                          <p:spTgt spid="255"/>
                                        </p:tgtEl>
                                        <p:attrNameLst>
                                          <p:attrName>ppt_x</p:attrName>
                                        </p:attrNameLst>
                                      </p:cBhvr>
                                      <p:tavLst>
                                        <p:tav tm="0">
                                          <p:val>
                                            <p:strVal val="#ppt_x"/>
                                          </p:val>
                                        </p:tav>
                                        <p:tav tm="100000">
                                          <p:val>
                                            <p:strVal val="#ppt_x"/>
                                          </p:val>
                                        </p:tav>
                                      </p:tavLst>
                                    </p:anim>
                                    <p:anim calcmode="lin" valueType="num">
                                      <p:cBhvr additive="base">
                                        <p:cTn id="45" dur="500" fill="hold"/>
                                        <p:tgtEl>
                                          <p:spTgt spid="2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6"/>
                                        </p:tgtEl>
                                        <p:attrNameLst>
                                          <p:attrName>style.visibility</p:attrName>
                                        </p:attrNameLst>
                                      </p:cBhvr>
                                      <p:to>
                                        <p:strVal val="visible"/>
                                      </p:to>
                                    </p:set>
                                    <p:anim calcmode="lin" valueType="num">
                                      <p:cBhvr additive="base">
                                        <p:cTn id="48" dur="500" fill="hold"/>
                                        <p:tgtEl>
                                          <p:spTgt spid="256"/>
                                        </p:tgtEl>
                                        <p:attrNameLst>
                                          <p:attrName>ppt_x</p:attrName>
                                        </p:attrNameLst>
                                      </p:cBhvr>
                                      <p:tavLst>
                                        <p:tav tm="0">
                                          <p:val>
                                            <p:strVal val="#ppt_x"/>
                                          </p:val>
                                        </p:tav>
                                        <p:tav tm="100000">
                                          <p:val>
                                            <p:strVal val="#ppt_x"/>
                                          </p:val>
                                        </p:tav>
                                      </p:tavLst>
                                    </p:anim>
                                    <p:anim calcmode="lin" valueType="num">
                                      <p:cBhvr additive="base">
                                        <p:cTn id="49" dur="500" fill="hold"/>
                                        <p:tgtEl>
                                          <p:spTgt spid="25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7"/>
                                        </p:tgtEl>
                                        <p:attrNameLst>
                                          <p:attrName>style.visibility</p:attrName>
                                        </p:attrNameLst>
                                      </p:cBhvr>
                                      <p:to>
                                        <p:strVal val="visible"/>
                                      </p:to>
                                    </p:set>
                                    <p:anim calcmode="lin" valueType="num">
                                      <p:cBhvr additive="base">
                                        <p:cTn id="52" dur="500" fill="hold"/>
                                        <p:tgtEl>
                                          <p:spTgt spid="257"/>
                                        </p:tgtEl>
                                        <p:attrNameLst>
                                          <p:attrName>ppt_x</p:attrName>
                                        </p:attrNameLst>
                                      </p:cBhvr>
                                      <p:tavLst>
                                        <p:tav tm="0">
                                          <p:val>
                                            <p:strVal val="#ppt_x"/>
                                          </p:val>
                                        </p:tav>
                                        <p:tav tm="100000">
                                          <p:val>
                                            <p:strVal val="#ppt_x"/>
                                          </p:val>
                                        </p:tav>
                                      </p:tavLst>
                                    </p:anim>
                                    <p:anim calcmode="lin" valueType="num">
                                      <p:cBhvr additive="base">
                                        <p:cTn id="53" dur="500" fill="hold"/>
                                        <p:tgtEl>
                                          <p:spTgt spid="25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58"/>
                                        </p:tgtEl>
                                        <p:attrNameLst>
                                          <p:attrName>style.visibility</p:attrName>
                                        </p:attrNameLst>
                                      </p:cBhvr>
                                      <p:to>
                                        <p:strVal val="visible"/>
                                      </p:to>
                                    </p:set>
                                    <p:anim calcmode="lin" valueType="num">
                                      <p:cBhvr additive="base">
                                        <p:cTn id="56" dur="500" fill="hold"/>
                                        <p:tgtEl>
                                          <p:spTgt spid="258"/>
                                        </p:tgtEl>
                                        <p:attrNameLst>
                                          <p:attrName>ppt_x</p:attrName>
                                        </p:attrNameLst>
                                      </p:cBhvr>
                                      <p:tavLst>
                                        <p:tav tm="0">
                                          <p:val>
                                            <p:strVal val="#ppt_x"/>
                                          </p:val>
                                        </p:tav>
                                        <p:tav tm="100000">
                                          <p:val>
                                            <p:strVal val="#ppt_x"/>
                                          </p:val>
                                        </p:tav>
                                      </p:tavLst>
                                    </p:anim>
                                    <p:anim calcmode="lin" valueType="num">
                                      <p:cBhvr additive="base">
                                        <p:cTn id="57" dur="500" fill="hold"/>
                                        <p:tgtEl>
                                          <p:spTgt spid="25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59"/>
                                        </p:tgtEl>
                                        <p:attrNameLst>
                                          <p:attrName>style.visibility</p:attrName>
                                        </p:attrNameLst>
                                      </p:cBhvr>
                                      <p:to>
                                        <p:strVal val="visible"/>
                                      </p:to>
                                    </p:set>
                                    <p:anim calcmode="lin" valueType="num">
                                      <p:cBhvr additive="base">
                                        <p:cTn id="60" dur="500" fill="hold"/>
                                        <p:tgtEl>
                                          <p:spTgt spid="259"/>
                                        </p:tgtEl>
                                        <p:attrNameLst>
                                          <p:attrName>ppt_x</p:attrName>
                                        </p:attrNameLst>
                                      </p:cBhvr>
                                      <p:tavLst>
                                        <p:tav tm="0">
                                          <p:val>
                                            <p:strVal val="#ppt_x"/>
                                          </p:val>
                                        </p:tav>
                                        <p:tav tm="100000">
                                          <p:val>
                                            <p:strVal val="#ppt_x"/>
                                          </p:val>
                                        </p:tav>
                                      </p:tavLst>
                                    </p:anim>
                                    <p:anim calcmode="lin" valueType="num">
                                      <p:cBhvr additive="base">
                                        <p:cTn id="61" dur="500" fill="hold"/>
                                        <p:tgtEl>
                                          <p:spTgt spid="25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60"/>
                                        </p:tgtEl>
                                        <p:attrNameLst>
                                          <p:attrName>style.visibility</p:attrName>
                                        </p:attrNameLst>
                                      </p:cBhvr>
                                      <p:to>
                                        <p:strVal val="visible"/>
                                      </p:to>
                                    </p:set>
                                    <p:anim calcmode="lin" valueType="num">
                                      <p:cBhvr additive="base">
                                        <p:cTn id="64" dur="500" fill="hold"/>
                                        <p:tgtEl>
                                          <p:spTgt spid="260"/>
                                        </p:tgtEl>
                                        <p:attrNameLst>
                                          <p:attrName>ppt_x</p:attrName>
                                        </p:attrNameLst>
                                      </p:cBhvr>
                                      <p:tavLst>
                                        <p:tav tm="0">
                                          <p:val>
                                            <p:strVal val="#ppt_x"/>
                                          </p:val>
                                        </p:tav>
                                        <p:tav tm="100000">
                                          <p:val>
                                            <p:strVal val="#ppt_x"/>
                                          </p:val>
                                        </p:tav>
                                      </p:tavLst>
                                    </p:anim>
                                    <p:anim calcmode="lin" valueType="num">
                                      <p:cBhvr additive="base">
                                        <p:cTn id="65" dur="500" fill="hold"/>
                                        <p:tgtEl>
                                          <p:spTgt spid="26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 calcmode="lin" valueType="num">
                                      <p:cBhvr additive="base">
                                        <p:cTn id="68" dur="500" fill="hold"/>
                                        <p:tgtEl>
                                          <p:spTgt spid="261"/>
                                        </p:tgtEl>
                                        <p:attrNameLst>
                                          <p:attrName>ppt_x</p:attrName>
                                        </p:attrNameLst>
                                      </p:cBhvr>
                                      <p:tavLst>
                                        <p:tav tm="0">
                                          <p:val>
                                            <p:strVal val="#ppt_x"/>
                                          </p:val>
                                        </p:tav>
                                        <p:tav tm="100000">
                                          <p:val>
                                            <p:strVal val="#ppt_x"/>
                                          </p:val>
                                        </p:tav>
                                      </p:tavLst>
                                    </p:anim>
                                    <p:anim calcmode="lin" valueType="num">
                                      <p:cBhvr additive="base">
                                        <p:cTn id="69" dur="500" fill="hold"/>
                                        <p:tgtEl>
                                          <p:spTgt spid="26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2"/>
                                        </p:tgtEl>
                                        <p:attrNameLst>
                                          <p:attrName>style.visibility</p:attrName>
                                        </p:attrNameLst>
                                      </p:cBhvr>
                                      <p:to>
                                        <p:strVal val="visible"/>
                                      </p:to>
                                    </p:set>
                                    <p:anim calcmode="lin" valueType="num">
                                      <p:cBhvr additive="base">
                                        <p:cTn id="72" dur="500" fill="hold"/>
                                        <p:tgtEl>
                                          <p:spTgt spid="262"/>
                                        </p:tgtEl>
                                        <p:attrNameLst>
                                          <p:attrName>ppt_x</p:attrName>
                                        </p:attrNameLst>
                                      </p:cBhvr>
                                      <p:tavLst>
                                        <p:tav tm="0">
                                          <p:val>
                                            <p:strVal val="#ppt_x"/>
                                          </p:val>
                                        </p:tav>
                                        <p:tav tm="100000">
                                          <p:val>
                                            <p:strVal val="#ppt_x"/>
                                          </p:val>
                                        </p:tav>
                                      </p:tavLst>
                                    </p:anim>
                                    <p:anim calcmode="lin" valueType="num">
                                      <p:cBhvr additive="base">
                                        <p:cTn id="73" dur="500" fill="hold"/>
                                        <p:tgtEl>
                                          <p:spTgt spid="26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56"/>
                                        </p:tgtEl>
                                        <p:attrNameLst>
                                          <p:attrName>style.visibility</p:attrName>
                                        </p:attrNameLst>
                                      </p:cBhvr>
                                      <p:to>
                                        <p:strVal val="visible"/>
                                      </p:to>
                                    </p:set>
                                    <p:anim calcmode="lin" valueType="num">
                                      <p:cBhvr additive="base">
                                        <p:cTn id="76" dur="500" fill="hold"/>
                                        <p:tgtEl>
                                          <p:spTgt spid="356"/>
                                        </p:tgtEl>
                                        <p:attrNameLst>
                                          <p:attrName>ppt_x</p:attrName>
                                        </p:attrNameLst>
                                      </p:cBhvr>
                                      <p:tavLst>
                                        <p:tav tm="0">
                                          <p:val>
                                            <p:strVal val="#ppt_x"/>
                                          </p:val>
                                        </p:tav>
                                        <p:tav tm="100000">
                                          <p:val>
                                            <p:strVal val="#ppt_x"/>
                                          </p:val>
                                        </p:tav>
                                      </p:tavLst>
                                    </p:anim>
                                    <p:anim calcmode="lin" valueType="num">
                                      <p:cBhvr additive="base">
                                        <p:cTn id="77" dur="500" fill="hold"/>
                                        <p:tgtEl>
                                          <p:spTgt spid="356"/>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57"/>
                                        </p:tgtEl>
                                        <p:attrNameLst>
                                          <p:attrName>style.visibility</p:attrName>
                                        </p:attrNameLst>
                                      </p:cBhvr>
                                      <p:to>
                                        <p:strVal val="visible"/>
                                      </p:to>
                                    </p:set>
                                    <p:anim calcmode="lin" valueType="num">
                                      <p:cBhvr additive="base">
                                        <p:cTn id="80" dur="500" fill="hold"/>
                                        <p:tgtEl>
                                          <p:spTgt spid="357"/>
                                        </p:tgtEl>
                                        <p:attrNameLst>
                                          <p:attrName>ppt_x</p:attrName>
                                        </p:attrNameLst>
                                      </p:cBhvr>
                                      <p:tavLst>
                                        <p:tav tm="0">
                                          <p:val>
                                            <p:strVal val="#ppt_x"/>
                                          </p:val>
                                        </p:tav>
                                        <p:tav tm="100000">
                                          <p:val>
                                            <p:strVal val="#ppt_x"/>
                                          </p:val>
                                        </p:tav>
                                      </p:tavLst>
                                    </p:anim>
                                    <p:anim calcmode="lin" valueType="num">
                                      <p:cBhvr additive="base">
                                        <p:cTn id="81" dur="500" fill="hold"/>
                                        <p:tgtEl>
                                          <p:spTgt spid="35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46"/>
                                        </p:tgtEl>
                                        <p:attrNameLst>
                                          <p:attrName>style.visibility</p:attrName>
                                        </p:attrNameLst>
                                      </p:cBhvr>
                                      <p:to>
                                        <p:strVal val="visible"/>
                                      </p:to>
                                    </p:set>
                                    <p:anim calcmode="lin" valueType="num">
                                      <p:cBhvr additive="base">
                                        <p:cTn id="84" dur="500" fill="hold"/>
                                        <p:tgtEl>
                                          <p:spTgt spid="346"/>
                                        </p:tgtEl>
                                        <p:attrNameLst>
                                          <p:attrName>ppt_x</p:attrName>
                                        </p:attrNameLst>
                                      </p:cBhvr>
                                      <p:tavLst>
                                        <p:tav tm="0">
                                          <p:val>
                                            <p:strVal val="#ppt_x"/>
                                          </p:val>
                                        </p:tav>
                                        <p:tav tm="100000">
                                          <p:val>
                                            <p:strVal val="#ppt_x"/>
                                          </p:val>
                                        </p:tav>
                                      </p:tavLst>
                                    </p:anim>
                                    <p:anim calcmode="lin" valueType="num">
                                      <p:cBhvr additive="base">
                                        <p:cTn id="85" dur="500" fill="hold"/>
                                        <p:tgtEl>
                                          <p:spTgt spid="346"/>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47"/>
                                        </p:tgtEl>
                                        <p:attrNameLst>
                                          <p:attrName>style.visibility</p:attrName>
                                        </p:attrNameLst>
                                      </p:cBhvr>
                                      <p:to>
                                        <p:strVal val="visible"/>
                                      </p:to>
                                    </p:set>
                                    <p:anim calcmode="lin" valueType="num">
                                      <p:cBhvr additive="base">
                                        <p:cTn id="88" dur="500" fill="hold"/>
                                        <p:tgtEl>
                                          <p:spTgt spid="347"/>
                                        </p:tgtEl>
                                        <p:attrNameLst>
                                          <p:attrName>ppt_x</p:attrName>
                                        </p:attrNameLst>
                                      </p:cBhvr>
                                      <p:tavLst>
                                        <p:tav tm="0">
                                          <p:val>
                                            <p:strVal val="#ppt_x"/>
                                          </p:val>
                                        </p:tav>
                                        <p:tav tm="100000">
                                          <p:val>
                                            <p:strVal val="#ppt_x"/>
                                          </p:val>
                                        </p:tav>
                                      </p:tavLst>
                                    </p:anim>
                                    <p:anim calcmode="lin" valueType="num">
                                      <p:cBhvr additive="base">
                                        <p:cTn id="89" dur="500" fill="hold"/>
                                        <p:tgtEl>
                                          <p:spTgt spid="34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48"/>
                                        </p:tgtEl>
                                        <p:attrNameLst>
                                          <p:attrName>style.visibility</p:attrName>
                                        </p:attrNameLst>
                                      </p:cBhvr>
                                      <p:to>
                                        <p:strVal val="visible"/>
                                      </p:to>
                                    </p:set>
                                    <p:anim calcmode="lin" valueType="num">
                                      <p:cBhvr additive="base">
                                        <p:cTn id="92" dur="500" fill="hold"/>
                                        <p:tgtEl>
                                          <p:spTgt spid="348"/>
                                        </p:tgtEl>
                                        <p:attrNameLst>
                                          <p:attrName>ppt_x</p:attrName>
                                        </p:attrNameLst>
                                      </p:cBhvr>
                                      <p:tavLst>
                                        <p:tav tm="0">
                                          <p:val>
                                            <p:strVal val="#ppt_x"/>
                                          </p:val>
                                        </p:tav>
                                        <p:tav tm="100000">
                                          <p:val>
                                            <p:strVal val="#ppt_x"/>
                                          </p:val>
                                        </p:tav>
                                      </p:tavLst>
                                    </p:anim>
                                    <p:anim calcmode="lin" valueType="num">
                                      <p:cBhvr additive="base">
                                        <p:cTn id="93" dur="500" fill="hold"/>
                                        <p:tgtEl>
                                          <p:spTgt spid="34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49"/>
                                        </p:tgtEl>
                                        <p:attrNameLst>
                                          <p:attrName>style.visibility</p:attrName>
                                        </p:attrNameLst>
                                      </p:cBhvr>
                                      <p:to>
                                        <p:strVal val="visible"/>
                                      </p:to>
                                    </p:set>
                                    <p:anim calcmode="lin" valueType="num">
                                      <p:cBhvr additive="base">
                                        <p:cTn id="96" dur="500" fill="hold"/>
                                        <p:tgtEl>
                                          <p:spTgt spid="349"/>
                                        </p:tgtEl>
                                        <p:attrNameLst>
                                          <p:attrName>ppt_x</p:attrName>
                                        </p:attrNameLst>
                                      </p:cBhvr>
                                      <p:tavLst>
                                        <p:tav tm="0">
                                          <p:val>
                                            <p:strVal val="#ppt_x"/>
                                          </p:val>
                                        </p:tav>
                                        <p:tav tm="100000">
                                          <p:val>
                                            <p:strVal val="#ppt_x"/>
                                          </p:val>
                                        </p:tav>
                                      </p:tavLst>
                                    </p:anim>
                                    <p:anim calcmode="lin" valueType="num">
                                      <p:cBhvr additive="base">
                                        <p:cTn id="97" dur="500" fill="hold"/>
                                        <p:tgtEl>
                                          <p:spTgt spid="34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50"/>
                                        </p:tgtEl>
                                        <p:attrNameLst>
                                          <p:attrName>style.visibility</p:attrName>
                                        </p:attrNameLst>
                                      </p:cBhvr>
                                      <p:to>
                                        <p:strVal val="visible"/>
                                      </p:to>
                                    </p:set>
                                    <p:anim calcmode="lin" valueType="num">
                                      <p:cBhvr additive="base">
                                        <p:cTn id="100" dur="500" fill="hold"/>
                                        <p:tgtEl>
                                          <p:spTgt spid="350"/>
                                        </p:tgtEl>
                                        <p:attrNameLst>
                                          <p:attrName>ppt_x</p:attrName>
                                        </p:attrNameLst>
                                      </p:cBhvr>
                                      <p:tavLst>
                                        <p:tav tm="0">
                                          <p:val>
                                            <p:strVal val="#ppt_x"/>
                                          </p:val>
                                        </p:tav>
                                        <p:tav tm="100000">
                                          <p:val>
                                            <p:strVal val="#ppt_x"/>
                                          </p:val>
                                        </p:tav>
                                      </p:tavLst>
                                    </p:anim>
                                    <p:anim calcmode="lin" valueType="num">
                                      <p:cBhvr additive="base">
                                        <p:cTn id="101" dur="500" fill="hold"/>
                                        <p:tgtEl>
                                          <p:spTgt spid="350"/>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51"/>
                                        </p:tgtEl>
                                        <p:attrNameLst>
                                          <p:attrName>style.visibility</p:attrName>
                                        </p:attrNameLst>
                                      </p:cBhvr>
                                      <p:to>
                                        <p:strVal val="visible"/>
                                      </p:to>
                                    </p:set>
                                    <p:anim calcmode="lin" valueType="num">
                                      <p:cBhvr additive="base">
                                        <p:cTn id="104" dur="500" fill="hold"/>
                                        <p:tgtEl>
                                          <p:spTgt spid="351"/>
                                        </p:tgtEl>
                                        <p:attrNameLst>
                                          <p:attrName>ppt_x</p:attrName>
                                        </p:attrNameLst>
                                      </p:cBhvr>
                                      <p:tavLst>
                                        <p:tav tm="0">
                                          <p:val>
                                            <p:strVal val="#ppt_x"/>
                                          </p:val>
                                        </p:tav>
                                        <p:tav tm="100000">
                                          <p:val>
                                            <p:strVal val="#ppt_x"/>
                                          </p:val>
                                        </p:tav>
                                      </p:tavLst>
                                    </p:anim>
                                    <p:anim calcmode="lin" valueType="num">
                                      <p:cBhvr additive="base">
                                        <p:cTn id="105" dur="500" fill="hold"/>
                                        <p:tgtEl>
                                          <p:spTgt spid="35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52"/>
                                        </p:tgtEl>
                                        <p:attrNameLst>
                                          <p:attrName>style.visibility</p:attrName>
                                        </p:attrNameLst>
                                      </p:cBhvr>
                                      <p:to>
                                        <p:strVal val="visible"/>
                                      </p:to>
                                    </p:set>
                                    <p:anim calcmode="lin" valueType="num">
                                      <p:cBhvr additive="base">
                                        <p:cTn id="108" dur="500" fill="hold"/>
                                        <p:tgtEl>
                                          <p:spTgt spid="352"/>
                                        </p:tgtEl>
                                        <p:attrNameLst>
                                          <p:attrName>ppt_x</p:attrName>
                                        </p:attrNameLst>
                                      </p:cBhvr>
                                      <p:tavLst>
                                        <p:tav tm="0">
                                          <p:val>
                                            <p:strVal val="#ppt_x"/>
                                          </p:val>
                                        </p:tav>
                                        <p:tav tm="100000">
                                          <p:val>
                                            <p:strVal val="#ppt_x"/>
                                          </p:val>
                                        </p:tav>
                                      </p:tavLst>
                                    </p:anim>
                                    <p:anim calcmode="lin" valueType="num">
                                      <p:cBhvr additive="base">
                                        <p:cTn id="109" dur="500" fill="hold"/>
                                        <p:tgtEl>
                                          <p:spTgt spid="352"/>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53"/>
                                        </p:tgtEl>
                                        <p:attrNameLst>
                                          <p:attrName>style.visibility</p:attrName>
                                        </p:attrNameLst>
                                      </p:cBhvr>
                                      <p:to>
                                        <p:strVal val="visible"/>
                                      </p:to>
                                    </p:set>
                                    <p:anim calcmode="lin" valueType="num">
                                      <p:cBhvr additive="base">
                                        <p:cTn id="112" dur="500" fill="hold"/>
                                        <p:tgtEl>
                                          <p:spTgt spid="353"/>
                                        </p:tgtEl>
                                        <p:attrNameLst>
                                          <p:attrName>ppt_x</p:attrName>
                                        </p:attrNameLst>
                                      </p:cBhvr>
                                      <p:tavLst>
                                        <p:tav tm="0">
                                          <p:val>
                                            <p:strVal val="#ppt_x"/>
                                          </p:val>
                                        </p:tav>
                                        <p:tav tm="100000">
                                          <p:val>
                                            <p:strVal val="#ppt_x"/>
                                          </p:val>
                                        </p:tav>
                                      </p:tavLst>
                                    </p:anim>
                                    <p:anim calcmode="lin" valueType="num">
                                      <p:cBhvr additive="base">
                                        <p:cTn id="113" dur="500" fill="hold"/>
                                        <p:tgtEl>
                                          <p:spTgt spid="353"/>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54"/>
                                        </p:tgtEl>
                                        <p:attrNameLst>
                                          <p:attrName>style.visibility</p:attrName>
                                        </p:attrNameLst>
                                      </p:cBhvr>
                                      <p:to>
                                        <p:strVal val="visible"/>
                                      </p:to>
                                    </p:set>
                                    <p:anim calcmode="lin" valueType="num">
                                      <p:cBhvr additive="base">
                                        <p:cTn id="116" dur="500" fill="hold"/>
                                        <p:tgtEl>
                                          <p:spTgt spid="354"/>
                                        </p:tgtEl>
                                        <p:attrNameLst>
                                          <p:attrName>ppt_x</p:attrName>
                                        </p:attrNameLst>
                                      </p:cBhvr>
                                      <p:tavLst>
                                        <p:tav tm="0">
                                          <p:val>
                                            <p:strVal val="#ppt_x"/>
                                          </p:val>
                                        </p:tav>
                                        <p:tav tm="100000">
                                          <p:val>
                                            <p:strVal val="#ppt_x"/>
                                          </p:val>
                                        </p:tav>
                                      </p:tavLst>
                                    </p:anim>
                                    <p:anim calcmode="lin" valueType="num">
                                      <p:cBhvr additive="base">
                                        <p:cTn id="117" dur="500" fill="hold"/>
                                        <p:tgtEl>
                                          <p:spTgt spid="35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355"/>
                                        </p:tgtEl>
                                        <p:attrNameLst>
                                          <p:attrName>style.visibility</p:attrName>
                                        </p:attrNameLst>
                                      </p:cBhvr>
                                      <p:to>
                                        <p:strVal val="visible"/>
                                      </p:to>
                                    </p:set>
                                    <p:anim calcmode="lin" valueType="num">
                                      <p:cBhvr additive="base">
                                        <p:cTn id="120" dur="500" fill="hold"/>
                                        <p:tgtEl>
                                          <p:spTgt spid="355"/>
                                        </p:tgtEl>
                                        <p:attrNameLst>
                                          <p:attrName>ppt_x</p:attrName>
                                        </p:attrNameLst>
                                      </p:cBhvr>
                                      <p:tavLst>
                                        <p:tav tm="0">
                                          <p:val>
                                            <p:strVal val="#ppt_x"/>
                                          </p:val>
                                        </p:tav>
                                        <p:tav tm="100000">
                                          <p:val>
                                            <p:strVal val="#ppt_x"/>
                                          </p:val>
                                        </p:tav>
                                      </p:tavLst>
                                    </p:anim>
                                    <p:anim calcmode="lin" valueType="num">
                                      <p:cBhvr additive="base">
                                        <p:cTn id="121" dur="500" fill="hold"/>
                                        <p:tgtEl>
                                          <p:spTgt spid="355"/>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8"/>
                                        </p:tgtEl>
                                      </p:cBhvr>
                                    </p:animEffect>
                                    <p:set>
                                      <p:cBhvr>
                                        <p:cTn id="129" dur="1" fill="hold">
                                          <p:stCondLst>
                                            <p:cond delay="499"/>
                                          </p:stCondLst>
                                        </p:cTn>
                                        <p:tgtEl>
                                          <p:spTgt spid="8"/>
                                        </p:tgtEl>
                                        <p:attrNameLst>
                                          <p:attrName>style.visibility</p:attrName>
                                        </p:attrNameLst>
                                      </p:cBhvr>
                                      <p:to>
                                        <p:strVal val="hidden"/>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249"/>
                                        </p:tgtEl>
                                        <p:attrNameLst>
                                          <p:attrName>style.visibility</p:attrName>
                                        </p:attrNameLst>
                                      </p:cBhvr>
                                      <p:to>
                                        <p:strVal val="visible"/>
                                      </p:to>
                                    </p:set>
                                    <p:anim calcmode="lin" valueType="num">
                                      <p:cBhvr additive="base">
                                        <p:cTn id="133" dur="500" fill="hold"/>
                                        <p:tgtEl>
                                          <p:spTgt spid="249"/>
                                        </p:tgtEl>
                                        <p:attrNameLst>
                                          <p:attrName>ppt_x</p:attrName>
                                        </p:attrNameLst>
                                      </p:cBhvr>
                                      <p:tavLst>
                                        <p:tav tm="0">
                                          <p:val>
                                            <p:strVal val="#ppt_x"/>
                                          </p:val>
                                        </p:tav>
                                        <p:tav tm="100000">
                                          <p:val>
                                            <p:strVal val="#ppt_x"/>
                                          </p:val>
                                        </p:tav>
                                      </p:tavLst>
                                    </p:anim>
                                    <p:anim calcmode="lin" valueType="num">
                                      <p:cBhvr additive="base">
                                        <p:cTn id="134" dur="500" fill="hold"/>
                                        <p:tgtEl>
                                          <p:spTgt spid="249"/>
                                        </p:tgtEl>
                                        <p:attrNameLst>
                                          <p:attrName>ppt_y</p:attrName>
                                        </p:attrNameLst>
                                      </p:cBhvr>
                                      <p:tavLst>
                                        <p:tav tm="0">
                                          <p:val>
                                            <p:strVal val="1+#ppt_h/2"/>
                                          </p:val>
                                        </p:tav>
                                        <p:tav tm="100000">
                                          <p:val>
                                            <p:strVal val="#ppt_y"/>
                                          </p:val>
                                        </p:tav>
                                      </p:tavLst>
                                    </p:anim>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268"/>
                                        </p:tgtEl>
                                        <p:attrNameLst>
                                          <p:attrName>style.visibility</p:attrName>
                                        </p:attrNameLst>
                                      </p:cBhvr>
                                      <p:to>
                                        <p:strVal val="visible"/>
                                      </p:to>
                                    </p:set>
                                    <p:animEffect transition="in" filter="wipe(right)">
                                      <p:cBhvr>
                                        <p:cTn id="138" dur="500"/>
                                        <p:tgtEl>
                                          <p:spTgt spid="26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xit" presetSubtype="4" fill="hold" grpId="1" nodeType="clickEffect">
                                  <p:stCondLst>
                                    <p:cond delay="0"/>
                                  </p:stCondLst>
                                  <p:childTnLst>
                                    <p:animEffect transition="out" filter="wipe(down)">
                                      <p:cBhvr>
                                        <p:cTn id="142" dur="500"/>
                                        <p:tgtEl>
                                          <p:spTgt spid="249"/>
                                        </p:tgtEl>
                                      </p:cBhvr>
                                    </p:animEffect>
                                    <p:set>
                                      <p:cBhvr>
                                        <p:cTn id="143" dur="1" fill="hold">
                                          <p:stCondLst>
                                            <p:cond delay="499"/>
                                          </p:stCondLst>
                                        </p:cTn>
                                        <p:tgtEl>
                                          <p:spTgt spid="249"/>
                                        </p:tgtEl>
                                        <p:attrNameLst>
                                          <p:attrName>style.visibility</p:attrName>
                                        </p:attrNameLst>
                                      </p:cBhvr>
                                      <p:to>
                                        <p:strVal val="hidden"/>
                                      </p:to>
                                    </p:set>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252"/>
                                        </p:tgtEl>
                                        <p:attrNameLst>
                                          <p:attrName>style.visibility</p:attrName>
                                        </p:attrNameLst>
                                      </p:cBhvr>
                                      <p:to>
                                        <p:strVal val="visible"/>
                                      </p:to>
                                    </p:set>
                                    <p:anim calcmode="lin" valueType="num">
                                      <p:cBhvr additive="base">
                                        <p:cTn id="147" dur="500" fill="hold"/>
                                        <p:tgtEl>
                                          <p:spTgt spid="252"/>
                                        </p:tgtEl>
                                        <p:attrNameLst>
                                          <p:attrName>ppt_x</p:attrName>
                                        </p:attrNameLst>
                                      </p:cBhvr>
                                      <p:tavLst>
                                        <p:tav tm="0">
                                          <p:val>
                                            <p:strVal val="#ppt_x"/>
                                          </p:val>
                                        </p:tav>
                                        <p:tav tm="100000">
                                          <p:val>
                                            <p:strVal val="#ppt_x"/>
                                          </p:val>
                                        </p:tav>
                                      </p:tavLst>
                                    </p:anim>
                                    <p:anim calcmode="lin" valueType="num">
                                      <p:cBhvr additive="base">
                                        <p:cTn id="148" dur="500" fill="hold"/>
                                        <p:tgtEl>
                                          <p:spTgt spid="252"/>
                                        </p:tgtEl>
                                        <p:attrNameLst>
                                          <p:attrName>ppt_y</p:attrName>
                                        </p:attrNameLst>
                                      </p:cBhvr>
                                      <p:tavLst>
                                        <p:tav tm="0">
                                          <p:val>
                                            <p:strVal val="1+#ppt_h/2"/>
                                          </p:val>
                                        </p:tav>
                                        <p:tav tm="100000">
                                          <p:val>
                                            <p:strVal val="#ppt_y"/>
                                          </p:val>
                                        </p:tav>
                                      </p:tavLst>
                                    </p:anim>
                                  </p:childTnLst>
                                </p:cTn>
                              </p:par>
                            </p:childTnLst>
                          </p:cTn>
                        </p:par>
                        <p:par>
                          <p:cTn id="149" fill="hold">
                            <p:stCondLst>
                              <p:cond delay="1000"/>
                            </p:stCondLst>
                            <p:childTnLst>
                              <p:par>
                                <p:cTn id="150" presetID="64" presetClass="path" presetSubtype="0" accel="50000" decel="50000" fill="hold" grpId="0" nodeType="afterEffect">
                                  <p:stCondLst>
                                    <p:cond delay="0"/>
                                  </p:stCondLst>
                                  <p:childTnLst>
                                    <p:animMotion origin="layout" path="M 4.16667E-6 1.48148E-6 L -0.1099 -0.51204 " pathEditMode="relative" rAng="0" ptsTypes="AA">
                                      <p:cBhvr>
                                        <p:cTn id="151" dur="2000" fill="hold"/>
                                        <p:tgtEl>
                                          <p:spTgt spid="6"/>
                                        </p:tgtEl>
                                        <p:attrNameLst>
                                          <p:attrName>ppt_x</p:attrName>
                                          <p:attrName>ppt_y</p:attrName>
                                        </p:attrNameLst>
                                      </p:cBhvr>
                                      <p:rCtr x="-5495" y="-25602"/>
                                    </p:animMotion>
                                  </p:childTnLst>
                                </p:cTn>
                              </p:par>
                              <p:par>
                                <p:cTn id="152" presetID="64" presetClass="path" presetSubtype="0" accel="50000" decel="50000" fill="hold" grpId="0" nodeType="withEffect">
                                  <p:stCondLst>
                                    <p:cond delay="0"/>
                                  </p:stCondLst>
                                  <p:childTnLst>
                                    <p:animMotion origin="layout" path="M -4.16667E-7 1.48148E-6 L -0.16849 -0.49421 " pathEditMode="relative" rAng="0" ptsTypes="AA">
                                      <p:cBhvr>
                                        <p:cTn id="153" dur="2000" fill="hold"/>
                                        <p:tgtEl>
                                          <p:spTgt spid="269"/>
                                        </p:tgtEl>
                                        <p:attrNameLst>
                                          <p:attrName>ppt_x</p:attrName>
                                          <p:attrName>ppt_y</p:attrName>
                                        </p:attrNameLst>
                                      </p:cBhvr>
                                      <p:rCtr x="-8424" y="-24722"/>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252"/>
                                        </p:tgtEl>
                                      </p:cBhvr>
                                    </p:animEffect>
                                    <p:set>
                                      <p:cBhvr>
                                        <p:cTn id="158" dur="1" fill="hold">
                                          <p:stCondLst>
                                            <p:cond delay="499"/>
                                          </p:stCondLst>
                                        </p:cTn>
                                        <p:tgtEl>
                                          <p:spTgt spid="25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268"/>
                                        </p:tgtEl>
                                      </p:cBhvr>
                                    </p:animEffect>
                                    <p:set>
                                      <p:cBhvr>
                                        <p:cTn id="161" dur="1" fill="hold">
                                          <p:stCondLst>
                                            <p:cond delay="499"/>
                                          </p:stCondLst>
                                        </p:cTn>
                                        <p:tgtEl>
                                          <p:spTgt spid="268"/>
                                        </p:tgtEl>
                                        <p:attrNameLst>
                                          <p:attrName>style.visibility</p:attrName>
                                        </p:attrNameLst>
                                      </p:cBhvr>
                                      <p:to>
                                        <p:strVal val="hidden"/>
                                      </p:to>
                                    </p:set>
                                  </p:childTnLst>
                                </p:cTn>
                              </p:par>
                            </p:childTnLst>
                          </p:cTn>
                        </p:par>
                        <p:par>
                          <p:cTn id="162" fill="hold">
                            <p:stCondLst>
                              <p:cond delay="500"/>
                            </p:stCondLst>
                            <p:childTnLst>
                              <p:par>
                                <p:cTn id="163" presetID="2" presetClass="entr" presetSubtype="4" fill="hold" grpId="0" nodeType="afterEffect">
                                  <p:stCondLst>
                                    <p:cond delay="0"/>
                                  </p:stCondLst>
                                  <p:childTnLst>
                                    <p:set>
                                      <p:cBhvr>
                                        <p:cTn id="164" dur="1" fill="hold">
                                          <p:stCondLst>
                                            <p:cond delay="0"/>
                                          </p:stCondLst>
                                        </p:cTn>
                                        <p:tgtEl>
                                          <p:spTgt spid="291"/>
                                        </p:tgtEl>
                                        <p:attrNameLst>
                                          <p:attrName>style.visibility</p:attrName>
                                        </p:attrNameLst>
                                      </p:cBhvr>
                                      <p:to>
                                        <p:strVal val="visible"/>
                                      </p:to>
                                    </p:set>
                                    <p:anim calcmode="lin" valueType="num">
                                      <p:cBhvr additive="base">
                                        <p:cTn id="165" dur="500" fill="hold"/>
                                        <p:tgtEl>
                                          <p:spTgt spid="291"/>
                                        </p:tgtEl>
                                        <p:attrNameLst>
                                          <p:attrName>ppt_x</p:attrName>
                                        </p:attrNameLst>
                                      </p:cBhvr>
                                      <p:tavLst>
                                        <p:tav tm="0">
                                          <p:val>
                                            <p:strVal val="#ppt_x"/>
                                          </p:val>
                                        </p:tav>
                                        <p:tav tm="100000">
                                          <p:val>
                                            <p:strVal val="#ppt_x"/>
                                          </p:val>
                                        </p:tav>
                                      </p:tavLst>
                                    </p:anim>
                                    <p:anim calcmode="lin" valueType="num">
                                      <p:cBhvr additive="base">
                                        <p:cTn id="166" dur="500" fill="hold"/>
                                        <p:tgtEl>
                                          <p:spTgt spid="291"/>
                                        </p:tgtEl>
                                        <p:attrNameLst>
                                          <p:attrName>ppt_y</p:attrName>
                                        </p:attrNameLst>
                                      </p:cBhvr>
                                      <p:tavLst>
                                        <p:tav tm="0">
                                          <p:val>
                                            <p:strVal val="1+#ppt_h/2"/>
                                          </p:val>
                                        </p:tav>
                                        <p:tav tm="100000">
                                          <p:val>
                                            <p:strVal val="#ppt_y"/>
                                          </p:val>
                                        </p:tav>
                                      </p:tavLst>
                                    </p:anim>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5"/>
                                        </p:tgtEl>
                                        <p:attrNameLst>
                                          <p:attrName>style.visibility</p:attrName>
                                        </p:attrNameLst>
                                      </p:cBhvr>
                                      <p:to>
                                        <p:strVal val="visible"/>
                                      </p:to>
                                    </p:set>
                                    <p:animEffect transition="in" filter="wipe(right)">
                                      <p:cBhvr>
                                        <p:cTn id="170" dur="500"/>
                                        <p:tgtEl>
                                          <p:spTgt spid="5"/>
                                        </p:tgtEl>
                                      </p:cBhvr>
                                    </p:animEffect>
                                  </p:childTnLst>
                                </p:cTn>
                              </p:par>
                            </p:childTnLst>
                          </p:cTn>
                        </p:par>
                        <p:par>
                          <p:cTn id="171" fill="hold">
                            <p:stCondLst>
                              <p:cond delay="1500"/>
                            </p:stCondLst>
                            <p:childTnLst>
                              <p:par>
                                <p:cTn id="172" presetID="10" presetClass="entr" presetSubtype="0" fill="hold" grpId="1" nodeType="afterEffect">
                                  <p:stCondLst>
                                    <p:cond delay="0"/>
                                  </p:stCondLst>
                                  <p:childTnLst>
                                    <p:set>
                                      <p:cBhvr>
                                        <p:cTn id="173" dur="1" fill="hold">
                                          <p:stCondLst>
                                            <p:cond delay="0"/>
                                          </p:stCondLst>
                                        </p:cTn>
                                        <p:tgtEl>
                                          <p:spTgt spid="286"/>
                                        </p:tgtEl>
                                        <p:attrNameLst>
                                          <p:attrName>style.visibility</p:attrName>
                                        </p:attrNameLst>
                                      </p:cBhvr>
                                      <p:to>
                                        <p:strVal val="visible"/>
                                      </p:to>
                                    </p:set>
                                    <p:animEffect transition="in" filter="fade">
                                      <p:cBhvr>
                                        <p:cTn id="174" dur="500"/>
                                        <p:tgtEl>
                                          <p:spTgt spid="286"/>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287"/>
                                        </p:tgtEl>
                                        <p:attrNameLst>
                                          <p:attrName>style.visibility</p:attrName>
                                        </p:attrNameLst>
                                      </p:cBhvr>
                                      <p:to>
                                        <p:strVal val="visible"/>
                                      </p:to>
                                    </p:set>
                                    <p:animEffect transition="in" filter="fade">
                                      <p:cBhvr>
                                        <p:cTn id="177" dur="500"/>
                                        <p:tgtEl>
                                          <p:spTgt spid="28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88"/>
                                        </p:tgtEl>
                                        <p:attrNameLst>
                                          <p:attrName>style.visibility</p:attrName>
                                        </p:attrNameLst>
                                      </p:cBhvr>
                                      <p:to>
                                        <p:strVal val="visible"/>
                                      </p:to>
                                    </p:set>
                                    <p:animEffect transition="in" filter="fade">
                                      <p:cBhvr>
                                        <p:cTn id="180" dur="500"/>
                                        <p:tgtEl>
                                          <p:spTgt spid="28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89"/>
                                        </p:tgtEl>
                                        <p:attrNameLst>
                                          <p:attrName>style.visibility</p:attrName>
                                        </p:attrNameLst>
                                      </p:cBhvr>
                                      <p:to>
                                        <p:strVal val="visible"/>
                                      </p:to>
                                    </p:set>
                                    <p:animEffect transition="in" filter="fade">
                                      <p:cBhvr>
                                        <p:cTn id="183" dur="500"/>
                                        <p:tgtEl>
                                          <p:spTgt spid="28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xit" presetSubtype="4" fill="hold" grpId="1" nodeType="clickEffect">
                                  <p:stCondLst>
                                    <p:cond delay="0"/>
                                  </p:stCondLst>
                                  <p:childTnLst>
                                    <p:animEffect transition="out" filter="wipe(down)">
                                      <p:cBhvr>
                                        <p:cTn id="187" dur="500"/>
                                        <p:tgtEl>
                                          <p:spTgt spid="291"/>
                                        </p:tgtEl>
                                      </p:cBhvr>
                                    </p:animEffect>
                                    <p:set>
                                      <p:cBhvr>
                                        <p:cTn id="188" dur="1" fill="hold">
                                          <p:stCondLst>
                                            <p:cond delay="499"/>
                                          </p:stCondLst>
                                        </p:cTn>
                                        <p:tgtEl>
                                          <p:spTgt spid="291"/>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5"/>
                                        </p:tgtEl>
                                      </p:cBhvr>
                                    </p:animEffect>
                                    <p:set>
                                      <p:cBhvr>
                                        <p:cTn id="191" dur="1" fill="hold">
                                          <p:stCondLst>
                                            <p:cond delay="499"/>
                                          </p:stCondLst>
                                        </p:cTn>
                                        <p:tgtEl>
                                          <p:spTgt spid="5"/>
                                        </p:tgtEl>
                                        <p:attrNameLst>
                                          <p:attrName>style.visibility</p:attrName>
                                        </p:attrNameLst>
                                      </p:cBhvr>
                                      <p:to>
                                        <p:strVal val="hidden"/>
                                      </p:to>
                                    </p:set>
                                  </p:childTnLst>
                                </p:cTn>
                              </p:par>
                            </p:childTnLst>
                          </p:cTn>
                        </p:par>
                        <p:par>
                          <p:cTn id="192" fill="hold">
                            <p:stCondLst>
                              <p:cond delay="500"/>
                            </p:stCondLst>
                            <p:childTnLst>
                              <p:par>
                                <p:cTn id="193" presetID="2" presetClass="entr" presetSubtype="4" fill="hold" grpId="0" nodeType="afterEffect">
                                  <p:stCondLst>
                                    <p:cond delay="0"/>
                                  </p:stCondLst>
                                  <p:childTnLst>
                                    <p:set>
                                      <p:cBhvr>
                                        <p:cTn id="194" dur="1" fill="hold">
                                          <p:stCondLst>
                                            <p:cond delay="0"/>
                                          </p:stCondLst>
                                        </p:cTn>
                                        <p:tgtEl>
                                          <p:spTgt spid="284"/>
                                        </p:tgtEl>
                                        <p:attrNameLst>
                                          <p:attrName>style.visibility</p:attrName>
                                        </p:attrNameLst>
                                      </p:cBhvr>
                                      <p:to>
                                        <p:strVal val="visible"/>
                                      </p:to>
                                    </p:set>
                                    <p:anim calcmode="lin" valueType="num">
                                      <p:cBhvr additive="base">
                                        <p:cTn id="195" dur="500" fill="hold"/>
                                        <p:tgtEl>
                                          <p:spTgt spid="284"/>
                                        </p:tgtEl>
                                        <p:attrNameLst>
                                          <p:attrName>ppt_x</p:attrName>
                                        </p:attrNameLst>
                                      </p:cBhvr>
                                      <p:tavLst>
                                        <p:tav tm="0">
                                          <p:val>
                                            <p:strVal val="#ppt_x"/>
                                          </p:val>
                                        </p:tav>
                                        <p:tav tm="100000">
                                          <p:val>
                                            <p:strVal val="#ppt_x"/>
                                          </p:val>
                                        </p:tav>
                                      </p:tavLst>
                                    </p:anim>
                                    <p:anim calcmode="lin" valueType="num">
                                      <p:cBhvr additive="base">
                                        <p:cTn id="196" dur="500" fill="hold"/>
                                        <p:tgtEl>
                                          <p:spTgt spid="284"/>
                                        </p:tgtEl>
                                        <p:attrNameLst>
                                          <p:attrName>ppt_y</p:attrName>
                                        </p:attrNameLst>
                                      </p:cBhvr>
                                      <p:tavLst>
                                        <p:tav tm="0">
                                          <p:val>
                                            <p:strVal val="1+#ppt_h/2"/>
                                          </p:val>
                                        </p:tav>
                                        <p:tav tm="100000">
                                          <p:val>
                                            <p:strVal val="#ppt_y"/>
                                          </p:val>
                                        </p:tav>
                                      </p:tavLst>
                                    </p:anim>
                                  </p:childTnLst>
                                </p:cTn>
                              </p:par>
                            </p:childTnLst>
                          </p:cTn>
                        </p:par>
                        <p:par>
                          <p:cTn id="197" fill="hold">
                            <p:stCondLst>
                              <p:cond delay="1000"/>
                            </p:stCondLst>
                            <p:childTnLst>
                              <p:par>
                                <p:cTn id="198" presetID="64" presetClass="path" presetSubtype="0" accel="50000" decel="50000" fill="hold" grpId="0" nodeType="afterEffect">
                                  <p:stCondLst>
                                    <p:cond delay="0"/>
                                  </p:stCondLst>
                                  <p:childTnLst>
                                    <p:animMotion origin="layout" path="M -6.25E-7 -2.59259E-6 L 0.04375 -0.23819 " pathEditMode="relative" rAng="0" ptsTypes="AA">
                                      <p:cBhvr>
                                        <p:cTn id="199" dur="2000" fill="hold"/>
                                        <p:tgtEl>
                                          <p:spTgt spid="286"/>
                                        </p:tgtEl>
                                        <p:attrNameLst>
                                          <p:attrName>ppt_x</p:attrName>
                                          <p:attrName>ppt_y</p:attrName>
                                        </p:attrNameLst>
                                      </p:cBhvr>
                                      <p:rCtr x="2187" y="-11921"/>
                                    </p:animMotion>
                                  </p:childTnLst>
                                </p:cTn>
                              </p:par>
                              <p:par>
                                <p:cTn id="200" presetID="64" presetClass="path" presetSubtype="0" accel="50000" decel="50000" fill="hold" grpId="0" nodeType="withEffect">
                                  <p:stCondLst>
                                    <p:cond delay="0"/>
                                  </p:stCondLst>
                                  <p:childTnLst>
                                    <p:animMotion origin="layout" path="M 4.79167E-6 -2.59259E-6 L -0.01537 -0.25764 " pathEditMode="relative" rAng="0" ptsTypes="AA">
                                      <p:cBhvr>
                                        <p:cTn id="201" dur="2000" fill="hold"/>
                                        <p:tgtEl>
                                          <p:spTgt spid="287"/>
                                        </p:tgtEl>
                                        <p:attrNameLst>
                                          <p:attrName>ppt_x</p:attrName>
                                          <p:attrName>ppt_y</p:attrName>
                                        </p:attrNameLst>
                                      </p:cBhvr>
                                      <p:rCtr x="-768" y="-1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249" grpId="0"/>
      <p:bldP spid="249" grpId="1"/>
      <p:bldP spid="8" grpId="0"/>
      <p:bldP spid="8" grpId="1"/>
      <p:bldP spid="252" grpId="0"/>
      <p:bldP spid="252" grpId="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5" grpId="0" animBg="1"/>
      <p:bldP spid="5" grpId="1" animBg="1"/>
      <p:bldP spid="267" grpId="0" animBg="1"/>
      <p:bldP spid="267" grpId="1" animBg="1"/>
      <p:bldP spid="268" grpId="0" animBg="1"/>
      <p:bldP spid="268" grpId="1" animBg="1"/>
      <p:bldP spid="6" grpId="0" animBg="1"/>
      <p:bldP spid="269" grpId="0" animBg="1"/>
      <p:bldP spid="284" grpId="0"/>
      <p:bldP spid="286" grpId="0" animBg="1"/>
      <p:bldP spid="286" grpId="1" animBg="1"/>
      <p:bldP spid="287" grpId="0" animBg="1"/>
      <p:bldP spid="287" grpId="1" animBg="1"/>
      <p:bldP spid="288" grpId="0" animBg="1"/>
      <p:bldP spid="289" grpId="0" animBg="1"/>
      <p:bldP spid="291" grpId="0"/>
      <p:bldP spid="29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A7DB-870A-44D6-AFF5-523FBC2F6F8A}"/>
              </a:ext>
            </a:extLst>
          </p:cNvPr>
          <p:cNvSpPr>
            <a:spLocks noGrp="1"/>
          </p:cNvSpPr>
          <p:nvPr>
            <p:ph type="title"/>
          </p:nvPr>
        </p:nvSpPr>
        <p:spPr/>
        <p:txBody>
          <a:bodyPr/>
          <a:lstStyle/>
          <a:p>
            <a:r>
              <a:rPr lang="en-US" dirty="0"/>
              <a:t>Sizing the Cache</a:t>
            </a:r>
          </a:p>
        </p:txBody>
      </p:sp>
      <p:sp>
        <p:nvSpPr>
          <p:cNvPr id="3" name="Text Placeholder 2">
            <a:extLst>
              <a:ext uri="{FF2B5EF4-FFF2-40B4-BE49-F238E27FC236}">
                <a16:creationId xmlns:a16="http://schemas.microsoft.com/office/drawing/2014/main" id="{79DF11AE-C617-49A2-AD7C-95D5F7384D78}"/>
              </a:ext>
            </a:extLst>
          </p:cNvPr>
          <p:cNvSpPr>
            <a:spLocks noGrp="1"/>
          </p:cNvSpPr>
          <p:nvPr>
            <p:ph type="body" sz="quarter" idx="10"/>
          </p:nvPr>
        </p:nvSpPr>
        <p:spPr>
          <a:xfrm>
            <a:off x="164127" y="1492738"/>
            <a:ext cx="4834010" cy="1685077"/>
          </a:xfrm>
        </p:spPr>
        <p:txBody>
          <a:bodyPr/>
          <a:lstStyle/>
          <a:p>
            <a:pPr marL="457112" indent="-457112">
              <a:buFont typeface="Arial" panose="020B0604020202020204" pitchFamily="34" charset="0"/>
              <a:buChar char="•"/>
            </a:pPr>
            <a:r>
              <a:rPr lang="en-US" sz="2300" dirty="0"/>
              <a:t>Working set ~20%</a:t>
            </a:r>
          </a:p>
          <a:p>
            <a:pPr marL="457112" indent="-457112">
              <a:buFont typeface="Arial" panose="020B0604020202020204" pitchFamily="34" charset="0"/>
              <a:buChar char="•"/>
            </a:pPr>
            <a:r>
              <a:rPr lang="en-US" sz="2300" dirty="0"/>
              <a:t>1.5TB cache per DWU 500</a:t>
            </a:r>
          </a:p>
          <a:p>
            <a:pPr marL="457112" indent="-457112">
              <a:buFont typeface="Arial" panose="020B0604020202020204" pitchFamily="34" charset="0"/>
              <a:buChar char="•"/>
            </a:pPr>
            <a:r>
              <a:rPr lang="en-US" sz="2300" dirty="0"/>
              <a:t>EXEC </a:t>
            </a:r>
            <a:r>
              <a:rPr lang="en-US" sz="2300" b="1" dirty="0" err="1"/>
              <a:t>sp_spaceused</a:t>
            </a:r>
            <a:r>
              <a:rPr lang="en-US" sz="2300" dirty="0"/>
              <a:t> </a:t>
            </a:r>
          </a:p>
          <a:p>
            <a:pPr marL="457112" indent="-457112">
              <a:buFont typeface="Arial" panose="020B0604020202020204" pitchFamily="34" charset="0"/>
              <a:buChar char="•"/>
            </a:pPr>
            <a:r>
              <a:rPr lang="en-US" sz="2300" dirty="0"/>
              <a:t>This cache is </a:t>
            </a:r>
            <a:r>
              <a:rPr lang="en-US" sz="2300" i="1" dirty="0"/>
              <a:t>per node</a:t>
            </a:r>
          </a:p>
        </p:txBody>
      </p:sp>
      <p:graphicFrame>
        <p:nvGraphicFramePr>
          <p:cNvPr id="7" name="Table 6">
            <a:extLst>
              <a:ext uri="{FF2B5EF4-FFF2-40B4-BE49-F238E27FC236}">
                <a16:creationId xmlns:a16="http://schemas.microsoft.com/office/drawing/2014/main" id="{ACA99497-2A5F-4A81-87E6-52F489134335}"/>
              </a:ext>
            </a:extLst>
          </p:cNvPr>
          <p:cNvGraphicFramePr>
            <a:graphicFrameLocks noGrp="1"/>
          </p:cNvGraphicFramePr>
          <p:nvPr>
            <p:extLst>
              <p:ext uri="{D42A27DB-BD31-4B8C-83A1-F6EECF244321}">
                <p14:modId xmlns:p14="http://schemas.microsoft.com/office/powerpoint/2010/main" val="1257554684"/>
              </p:ext>
            </p:extLst>
          </p:nvPr>
        </p:nvGraphicFramePr>
        <p:xfrm>
          <a:off x="4444981" y="1079249"/>
          <a:ext cx="6726418" cy="5254557"/>
        </p:xfrm>
        <a:graphic>
          <a:graphicData uri="http://schemas.openxmlformats.org/drawingml/2006/table">
            <a:tbl>
              <a:tblPr>
                <a:tableStyleId>{5C22544A-7EE6-4342-B048-85BDC9FD1C3A}</a:tableStyleId>
              </a:tblPr>
              <a:tblGrid>
                <a:gridCol w="1776108">
                  <a:extLst>
                    <a:ext uri="{9D8B030D-6E8A-4147-A177-3AD203B41FA5}">
                      <a16:colId xmlns:a16="http://schemas.microsoft.com/office/drawing/2014/main" val="2286826540"/>
                    </a:ext>
                  </a:extLst>
                </a:gridCol>
                <a:gridCol w="1827514">
                  <a:extLst>
                    <a:ext uri="{9D8B030D-6E8A-4147-A177-3AD203B41FA5}">
                      <a16:colId xmlns:a16="http://schemas.microsoft.com/office/drawing/2014/main" val="470242949"/>
                    </a:ext>
                  </a:extLst>
                </a:gridCol>
                <a:gridCol w="1561398">
                  <a:extLst>
                    <a:ext uri="{9D8B030D-6E8A-4147-A177-3AD203B41FA5}">
                      <a16:colId xmlns:a16="http://schemas.microsoft.com/office/drawing/2014/main" val="1345424083"/>
                    </a:ext>
                  </a:extLst>
                </a:gridCol>
                <a:gridCol w="1561398">
                  <a:extLst>
                    <a:ext uri="{9D8B030D-6E8A-4147-A177-3AD203B41FA5}">
                      <a16:colId xmlns:a16="http://schemas.microsoft.com/office/drawing/2014/main" val="1049291834"/>
                    </a:ext>
                  </a:extLst>
                </a:gridCol>
              </a:tblGrid>
              <a:tr h="629024">
                <a:tc>
                  <a:txBody>
                    <a:bodyPr/>
                    <a:lstStyle/>
                    <a:p>
                      <a:pPr algn="ctr" fontAlgn="ctr"/>
                      <a:r>
                        <a:rPr lang="en-US" sz="2000" b="0" i="0" u="none" strike="noStrike">
                          <a:solidFill>
                            <a:srgbClr val="000000"/>
                          </a:solidFill>
                          <a:effectLst/>
                          <a:latin typeface="Segoe UI (Body)"/>
                        </a:rPr>
                        <a:t>DWU</a:t>
                      </a: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u="none" strike="noStrike">
                          <a:effectLst/>
                          <a:latin typeface="Segoe UI (Body)"/>
                        </a:rPr>
                        <a:t>Memory </a:t>
                      </a:r>
                    </a:p>
                    <a:p>
                      <a:pPr algn="ctr" fontAlgn="ctr"/>
                      <a:r>
                        <a:rPr lang="en-US" sz="2000" u="none" strike="noStrike">
                          <a:effectLst/>
                          <a:latin typeface="Segoe UI (Body)"/>
                        </a:rPr>
                        <a:t>(GB)</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2000" u="none" strike="noStrike">
                          <a:effectLst/>
                          <a:latin typeface="Segoe UI (Body)"/>
                        </a:rPr>
                        <a:t>Tempdb </a:t>
                      </a:r>
                    </a:p>
                    <a:p>
                      <a:pPr algn="ctr" fontAlgn="ctr"/>
                      <a:r>
                        <a:rPr lang="en-US" sz="2000" u="none" strike="noStrike">
                          <a:effectLst/>
                          <a:latin typeface="Segoe UI (Body)"/>
                        </a:rPr>
                        <a:t>(TB)</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b="0" i="0" u="none" strike="noStrike" dirty="0">
                          <a:solidFill>
                            <a:srgbClr val="000000"/>
                          </a:solidFill>
                          <a:effectLst/>
                          <a:latin typeface="Segoe UI (Body)"/>
                        </a:rPr>
                        <a:t> Cache</a:t>
                      </a:r>
                    </a:p>
                    <a:p>
                      <a:pPr algn="ctr" fontAlgn="ctr"/>
                      <a:r>
                        <a:rPr lang="en-US" sz="2000" b="0" i="0" u="none" strike="noStrike" dirty="0">
                          <a:solidFill>
                            <a:srgbClr val="000000"/>
                          </a:solidFill>
                          <a:effectLst/>
                          <a:latin typeface="Segoe UI (Body)"/>
                        </a:rPr>
                        <a:t>(TB)</a:t>
                      </a:r>
                    </a:p>
                  </a:txBody>
                  <a:tcPr marL="6349" marR="6349"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23826314"/>
                  </a:ext>
                </a:extLst>
              </a:tr>
              <a:tr h="420503">
                <a:tc>
                  <a:txBody>
                    <a:bodyPr/>
                    <a:lstStyle/>
                    <a:p>
                      <a:pPr algn="ctr" fontAlgn="ctr"/>
                      <a:r>
                        <a:rPr lang="en-US" sz="2000" u="none" strike="noStrike">
                          <a:effectLst/>
                          <a:latin typeface="Segoe UI (Body)"/>
                        </a:rPr>
                        <a:t>1000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4</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0882961"/>
                  </a:ext>
                </a:extLst>
              </a:tr>
              <a:tr h="420503">
                <a:tc>
                  <a:txBody>
                    <a:bodyPr/>
                    <a:lstStyle/>
                    <a:p>
                      <a:pPr algn="ctr" fontAlgn="ctr"/>
                      <a:r>
                        <a:rPr lang="en-US" sz="2000" u="none" strike="noStrike">
                          <a:effectLst/>
                          <a:latin typeface="Segoe UI (Body)"/>
                        </a:rPr>
                        <a:t>1500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3667344"/>
                  </a:ext>
                </a:extLst>
              </a:tr>
              <a:tr h="420503">
                <a:tc>
                  <a:txBody>
                    <a:bodyPr/>
                    <a:lstStyle/>
                    <a:p>
                      <a:pPr algn="ctr" fontAlgn="ctr"/>
                      <a:r>
                        <a:rPr lang="en-US" sz="2000" u="none" strike="noStrike">
                          <a:effectLst/>
                          <a:latin typeface="Segoe UI (Body)"/>
                        </a:rPr>
                        <a:t>2000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1440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7</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6</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26799518"/>
                  </a:ext>
                </a:extLst>
              </a:tr>
              <a:tr h="420503">
                <a:tc>
                  <a:txBody>
                    <a:bodyPr/>
                    <a:lstStyle/>
                    <a:p>
                      <a:pPr algn="ctr" fontAlgn="ctr"/>
                      <a:r>
                        <a:rPr lang="en-US" sz="2000" u="none" strike="noStrike">
                          <a:effectLst/>
                          <a:latin typeface="Segoe UI (Body)"/>
                        </a:rPr>
                        <a:t>2500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1800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9</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7.5</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6821773"/>
                  </a:ext>
                </a:extLst>
              </a:tr>
              <a:tr h="420503">
                <a:tc>
                  <a:txBody>
                    <a:bodyPr/>
                    <a:lstStyle/>
                    <a:p>
                      <a:pPr algn="ctr" fontAlgn="ctr"/>
                      <a:r>
                        <a:rPr lang="en-US" sz="2000" u="none" strike="noStrike">
                          <a:effectLst/>
                          <a:latin typeface="Segoe UI (Body)"/>
                        </a:rPr>
                        <a:t>3000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dirty="0">
                          <a:effectLst/>
                          <a:latin typeface="Segoe UI (Body)"/>
                        </a:rPr>
                        <a:t>2160</a:t>
                      </a:r>
                      <a:endParaRPr lang="en-US" sz="2000" b="0" i="0" u="none" strike="noStrike" dirty="0">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11</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2496133"/>
                  </a:ext>
                </a:extLst>
              </a:tr>
              <a:tr h="420503">
                <a:tc>
                  <a:txBody>
                    <a:bodyPr/>
                    <a:lstStyle/>
                    <a:p>
                      <a:pPr algn="ctr" fontAlgn="ctr"/>
                      <a:r>
                        <a:rPr lang="en-US" sz="2000" u="none" strike="noStrike">
                          <a:effectLst/>
                          <a:latin typeface="Segoe UI (Body)"/>
                        </a:rPr>
                        <a:t>5000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dirty="0">
                          <a:effectLst/>
                          <a:latin typeface="Segoe UI (Body)"/>
                        </a:rPr>
                        <a:t>3600</a:t>
                      </a:r>
                      <a:endParaRPr lang="en-US" sz="2000" b="0" i="0" u="none" strike="noStrike" dirty="0">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18</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000000"/>
                          </a:solidFill>
                          <a:effectLst/>
                          <a:latin typeface="Segoe UI (Body)"/>
                        </a:rPr>
                        <a:t>15</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7019021"/>
                  </a:ext>
                </a:extLst>
              </a:tr>
              <a:tr h="420503">
                <a:tc>
                  <a:txBody>
                    <a:bodyPr/>
                    <a:lstStyle/>
                    <a:p>
                      <a:pPr algn="ctr" fontAlgn="ctr"/>
                      <a:r>
                        <a:rPr lang="en-US" sz="2000" u="none" strike="noStrike">
                          <a:effectLst/>
                          <a:latin typeface="Segoe UI (Body)"/>
                        </a:rPr>
                        <a:t>6000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4320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22</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18</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9882243"/>
                  </a:ext>
                </a:extLst>
              </a:tr>
              <a:tr h="420503">
                <a:tc>
                  <a:txBody>
                    <a:bodyPr/>
                    <a:lstStyle/>
                    <a:p>
                      <a:pPr algn="ctr" fontAlgn="ctr"/>
                      <a:r>
                        <a:rPr lang="en-US" sz="2000" u="none" strike="noStrike">
                          <a:effectLst/>
                          <a:latin typeface="Segoe UI (Body)"/>
                        </a:rPr>
                        <a:t>7500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5400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27</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22.5</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46312114"/>
                  </a:ext>
                </a:extLst>
              </a:tr>
              <a:tr h="420503">
                <a:tc>
                  <a:txBody>
                    <a:bodyPr/>
                    <a:lstStyle/>
                    <a:p>
                      <a:pPr algn="ctr" fontAlgn="ctr"/>
                      <a:r>
                        <a:rPr lang="en-US" sz="2000" u="none" strike="noStrike">
                          <a:effectLst/>
                          <a:latin typeface="Segoe UI (Body)"/>
                        </a:rPr>
                        <a:t>10000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36</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30</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2942033"/>
                  </a:ext>
                </a:extLst>
              </a:tr>
              <a:tr h="420503">
                <a:tc>
                  <a:txBody>
                    <a:bodyPr/>
                    <a:lstStyle/>
                    <a:p>
                      <a:pPr algn="ctr" fontAlgn="ctr"/>
                      <a:r>
                        <a:rPr lang="en-US" sz="2000" u="none" strike="noStrike">
                          <a:effectLst/>
                          <a:latin typeface="Segoe UI (Body)"/>
                        </a:rPr>
                        <a:t>15000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54</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997082"/>
                  </a:ext>
                </a:extLst>
              </a:tr>
              <a:tr h="420503">
                <a:tc>
                  <a:txBody>
                    <a:bodyPr/>
                    <a:lstStyle/>
                    <a:p>
                      <a:pPr algn="ctr" fontAlgn="ctr"/>
                      <a:r>
                        <a:rPr lang="en-US" sz="2000" u="none" strike="noStrike">
                          <a:effectLst/>
                          <a:latin typeface="Segoe UI (Body)"/>
                        </a:rPr>
                        <a:t>30000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21600</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108</a:t>
                      </a:r>
                      <a:endParaRPr lang="en-US" sz="2000" b="0" i="0" u="none" strike="noStrike">
                        <a:solidFill>
                          <a:srgbClr val="000000"/>
                        </a:solidFill>
                        <a:effectLst/>
                        <a:latin typeface="Segoe UI (Body)"/>
                      </a:endParaRPr>
                    </a:p>
                  </a:txBody>
                  <a:tcPr marL="4634" marR="4634" marT="46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000000"/>
                          </a:solidFill>
                          <a:effectLst/>
                          <a:latin typeface="Segoe UI (Body)"/>
                        </a:rPr>
                        <a:t>90</a:t>
                      </a:r>
                    </a:p>
                  </a:txBody>
                  <a:tcPr marL="6349" marR="6349" marT="634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0881645"/>
                  </a:ext>
                </a:extLst>
              </a:tr>
            </a:tbl>
          </a:graphicData>
        </a:graphic>
      </p:graphicFrame>
    </p:spTree>
    <p:extLst>
      <p:ext uri="{BB962C8B-B14F-4D97-AF65-F5344CB8AC3E}">
        <p14:creationId xmlns:p14="http://schemas.microsoft.com/office/powerpoint/2010/main" val="5130409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5638" y="2979777"/>
            <a:ext cx="10774362" cy="604798"/>
          </a:xfrm>
        </p:spPr>
        <p:txBody>
          <a:bodyPr/>
          <a:lstStyle/>
          <a:p>
            <a:r>
              <a:rPr lang="en-US" dirty="0"/>
              <a:t>Lesson 1: Result Set Caching</a:t>
            </a:r>
          </a:p>
        </p:txBody>
      </p:sp>
    </p:spTree>
    <p:extLst>
      <p:ext uri="{BB962C8B-B14F-4D97-AF65-F5344CB8AC3E}">
        <p14:creationId xmlns:p14="http://schemas.microsoft.com/office/powerpoint/2010/main" val="4083746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419E-33FF-4669-97EF-E07719AC5E82}"/>
              </a:ext>
            </a:extLst>
          </p:cNvPr>
          <p:cNvSpPr>
            <a:spLocks noGrp="1"/>
          </p:cNvSpPr>
          <p:nvPr>
            <p:ph type="title"/>
          </p:nvPr>
        </p:nvSpPr>
        <p:spPr/>
        <p:txBody>
          <a:bodyPr/>
          <a:lstStyle/>
          <a:p>
            <a:r>
              <a:rPr lang="en-US" dirty="0"/>
              <a:t>Knowledge Check</a:t>
            </a:r>
          </a:p>
        </p:txBody>
      </p:sp>
      <p:graphicFrame>
        <p:nvGraphicFramePr>
          <p:cNvPr id="11" name="Diagram 10">
            <a:extLst>
              <a:ext uri="{FF2B5EF4-FFF2-40B4-BE49-F238E27FC236}">
                <a16:creationId xmlns:a16="http://schemas.microsoft.com/office/drawing/2014/main" id="{78590265-1871-45E9-9FAC-5CD170AB7F1E}"/>
              </a:ext>
            </a:extLst>
          </p:cNvPr>
          <p:cNvGraphicFramePr/>
          <p:nvPr>
            <p:extLst>
              <p:ext uri="{D42A27DB-BD31-4B8C-83A1-F6EECF244321}">
                <p14:modId xmlns:p14="http://schemas.microsoft.com/office/powerpoint/2010/main" val="3370439903"/>
              </p:ext>
            </p:extLst>
          </p:nvPr>
        </p:nvGraphicFramePr>
        <p:xfrm>
          <a:off x="1837549" y="964960"/>
          <a:ext cx="3039630" cy="296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6BEFBF48-40B8-441C-BBE7-F661BC93D3C9}"/>
              </a:ext>
            </a:extLst>
          </p:cNvPr>
          <p:cNvGraphicFramePr/>
          <p:nvPr>
            <p:extLst>
              <p:ext uri="{D42A27DB-BD31-4B8C-83A1-F6EECF244321}">
                <p14:modId xmlns:p14="http://schemas.microsoft.com/office/powerpoint/2010/main" val="3074053995"/>
              </p:ext>
            </p:extLst>
          </p:nvPr>
        </p:nvGraphicFramePr>
        <p:xfrm>
          <a:off x="5891043" y="964960"/>
          <a:ext cx="3039628" cy="296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9" name="Diagram 28">
            <a:extLst>
              <a:ext uri="{FF2B5EF4-FFF2-40B4-BE49-F238E27FC236}">
                <a16:creationId xmlns:a16="http://schemas.microsoft.com/office/drawing/2014/main" id="{D2A0D0AD-E2A7-4622-9D69-8623A162E560}"/>
              </a:ext>
            </a:extLst>
          </p:cNvPr>
          <p:cNvGraphicFramePr/>
          <p:nvPr>
            <p:extLst>
              <p:ext uri="{D42A27DB-BD31-4B8C-83A1-F6EECF244321}">
                <p14:modId xmlns:p14="http://schemas.microsoft.com/office/powerpoint/2010/main" val="1965380726"/>
              </p:ext>
            </p:extLst>
          </p:nvPr>
        </p:nvGraphicFramePr>
        <p:xfrm>
          <a:off x="3976005" y="3759199"/>
          <a:ext cx="3039628" cy="2961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3" name="Diagram 32">
            <a:extLst>
              <a:ext uri="{FF2B5EF4-FFF2-40B4-BE49-F238E27FC236}">
                <a16:creationId xmlns:a16="http://schemas.microsoft.com/office/drawing/2014/main" id="{3B0578A8-DDF7-4C7C-9DC0-CD728C751BC0}"/>
              </a:ext>
            </a:extLst>
          </p:cNvPr>
          <p:cNvGraphicFramePr/>
          <p:nvPr>
            <p:extLst>
              <p:ext uri="{D42A27DB-BD31-4B8C-83A1-F6EECF244321}">
                <p14:modId xmlns:p14="http://schemas.microsoft.com/office/powerpoint/2010/main" val="193270114"/>
              </p:ext>
            </p:extLst>
          </p:nvPr>
        </p:nvGraphicFramePr>
        <p:xfrm>
          <a:off x="8071971" y="3759199"/>
          <a:ext cx="3039630" cy="29612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0384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8" grpId="0">
        <p:bldAsOne/>
      </p:bldGraphic>
      <p:bldGraphic spid="29" grpId="0">
        <p:bldAsOne/>
      </p:bldGraphic>
      <p:bldGraphic spid="3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name="HIDDEN -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226095314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Understand result set caching and its benefits</a:t>
            </a:r>
          </a:p>
          <a:p>
            <a:pPr lvl="1"/>
            <a:r>
              <a:rPr lang="en-US" dirty="0"/>
              <a:t>Types of table that can benefit from replicated table caching</a:t>
            </a:r>
          </a:p>
          <a:p>
            <a:pPr lvl="1"/>
            <a:r>
              <a:rPr lang="en-US" dirty="0"/>
              <a:t>Managing result set caching, including rebuilding cache</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342300403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a:xfrm>
            <a:off x="655638" y="320040"/>
            <a:ext cx="10880725" cy="923330"/>
          </a:xfrm>
        </p:spPr>
        <p:txBody>
          <a:bodyPr/>
          <a:lstStyle/>
          <a:p>
            <a:r>
              <a:rPr lang="en-US" dirty="0"/>
              <a:t>Result Set Caching</a:t>
            </a:r>
            <a:br>
              <a:rPr lang="en-US" dirty="0"/>
            </a:br>
            <a:endParaRPr lang="en-US" dirty="0"/>
          </a:p>
        </p:txBody>
      </p:sp>
      <p:graphicFrame>
        <p:nvGraphicFramePr>
          <p:cNvPr id="3" name="Content Placeholder 2">
            <a:extLst>
              <a:ext uri="{FF2B5EF4-FFF2-40B4-BE49-F238E27FC236}">
                <a16:creationId xmlns:a16="http://schemas.microsoft.com/office/drawing/2014/main" id="{B3A681A2-890D-42FF-86AD-5BCB26A2A153}"/>
              </a:ext>
            </a:extLst>
          </p:cNvPr>
          <p:cNvGraphicFramePr>
            <a:graphicFrameLocks noGrp="1"/>
          </p:cNvGraphicFramePr>
          <p:nvPr>
            <p:ph sz="quarter" idx="13"/>
            <p:extLst>
              <p:ext uri="{D42A27DB-BD31-4B8C-83A1-F6EECF244321}">
                <p14:modId xmlns:p14="http://schemas.microsoft.com/office/powerpoint/2010/main" val="3565983856"/>
              </p:ext>
            </p:extLst>
          </p:nvPr>
        </p:nvGraphicFramePr>
        <p:xfrm>
          <a:off x="655636" y="1658007"/>
          <a:ext cx="10880726" cy="4524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37E14551-985B-4F85-BBA8-D2C15413EB15}"/>
              </a:ext>
            </a:extLst>
          </p:cNvPr>
          <p:cNvSpPr txBox="1"/>
          <p:nvPr/>
        </p:nvSpPr>
        <p:spPr>
          <a:xfrm>
            <a:off x="655636" y="983170"/>
            <a:ext cx="573996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When Result Set Caching is enabled:</a:t>
            </a:r>
          </a:p>
        </p:txBody>
      </p:sp>
    </p:spTree>
    <p:custDataLst>
      <p:tags r:id="rId1"/>
    </p:custDataLst>
    <p:extLst>
      <p:ext uri="{BB962C8B-B14F-4D97-AF65-F5344CB8AC3E}">
        <p14:creationId xmlns:p14="http://schemas.microsoft.com/office/powerpoint/2010/main" val="168320927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Result Set Caching</a:t>
            </a:r>
          </a:p>
        </p:txBody>
      </p:sp>
      <p:sp>
        <p:nvSpPr>
          <p:cNvPr id="8" name="Subtitle 7">
            <a:extLst>
              <a:ext uri="{FF2B5EF4-FFF2-40B4-BE49-F238E27FC236}">
                <a16:creationId xmlns:a16="http://schemas.microsoft.com/office/drawing/2014/main" id="{66149B45-1B5E-4BB9-971B-CFBC568DE4B8}"/>
              </a:ext>
            </a:extLst>
          </p:cNvPr>
          <p:cNvSpPr>
            <a:spLocks noGrp="1"/>
          </p:cNvSpPr>
          <p:nvPr>
            <p:ph type="subTitle" idx="1"/>
          </p:nvPr>
        </p:nvSpPr>
        <p:spPr/>
        <p:txBody>
          <a:bodyPr/>
          <a:lstStyle/>
          <a:p>
            <a:r>
              <a:rPr lang="en-US" dirty="0"/>
              <a:t>Enabling/Disabling</a:t>
            </a:r>
          </a:p>
        </p:txBody>
      </p:sp>
      <p:graphicFrame>
        <p:nvGraphicFramePr>
          <p:cNvPr id="11" name="Content Placeholder 10">
            <a:extLst>
              <a:ext uri="{FF2B5EF4-FFF2-40B4-BE49-F238E27FC236}">
                <a16:creationId xmlns:a16="http://schemas.microsoft.com/office/drawing/2014/main" id="{CFF197B9-BEAE-4B52-976C-2F4FBEC78DC9}"/>
              </a:ext>
            </a:extLst>
          </p:cNvPr>
          <p:cNvGraphicFramePr>
            <a:graphicFrameLocks noGrp="1"/>
          </p:cNvGraphicFramePr>
          <p:nvPr>
            <p:ph sz="quarter" idx="13"/>
            <p:extLst>
              <p:ext uri="{D42A27DB-BD31-4B8C-83A1-F6EECF244321}">
                <p14:modId xmlns:p14="http://schemas.microsoft.com/office/powerpoint/2010/main" val="3749906658"/>
              </p:ext>
            </p:extLst>
          </p:nvPr>
        </p:nvGraphicFramePr>
        <p:xfrm>
          <a:off x="655638" y="3939706"/>
          <a:ext cx="10880723" cy="37741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Rounded Corners 1">
            <a:extLst>
              <a:ext uri="{FF2B5EF4-FFF2-40B4-BE49-F238E27FC236}">
                <a16:creationId xmlns:a16="http://schemas.microsoft.com/office/drawing/2014/main" id="{63AC48C9-FD02-4D20-963B-8AC00CFAC63C}"/>
              </a:ext>
            </a:extLst>
          </p:cNvPr>
          <p:cNvSpPr/>
          <p:nvPr/>
        </p:nvSpPr>
        <p:spPr bwMode="auto">
          <a:xfrm>
            <a:off x="715037" y="3407719"/>
            <a:ext cx="10880725" cy="8018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Enable/Disable for the current session</a:t>
            </a:r>
          </a:p>
        </p:txBody>
      </p:sp>
      <p:sp>
        <p:nvSpPr>
          <p:cNvPr id="3" name="TextBox 2">
            <a:extLst>
              <a:ext uri="{FF2B5EF4-FFF2-40B4-BE49-F238E27FC236}">
                <a16:creationId xmlns:a16="http://schemas.microsoft.com/office/drawing/2014/main" id="{332939B4-65A5-434C-9CE8-94CAF7E98E8E}"/>
              </a:ext>
            </a:extLst>
          </p:cNvPr>
          <p:cNvSpPr txBox="1"/>
          <p:nvPr/>
        </p:nvSpPr>
        <p:spPr>
          <a:xfrm>
            <a:off x="988540" y="4432499"/>
            <a:ext cx="9501187" cy="307777"/>
          </a:xfrm>
          <a:prstGeom prst="rect">
            <a:avLst/>
          </a:prstGeom>
          <a:noFill/>
        </p:spPr>
        <p:txBody>
          <a:bodyPr wrap="square" lIns="0" tIns="0" rIns="0" bIns="0" rtlCol="0">
            <a:spAutoFit/>
          </a:bodyPr>
          <a:lstStyle/>
          <a:p>
            <a:pPr algn="l"/>
            <a:r>
              <a:rPr lang="en-US" sz="2000" b="0" i="0" dirty="0">
                <a:effectLst/>
              </a:rPr>
              <a:t>SET RESULT_SET_CACHING { ON | OFF };</a:t>
            </a:r>
            <a:endParaRPr lang="en-US" sz="2000" dirty="0"/>
          </a:p>
        </p:txBody>
      </p:sp>
      <p:grpSp>
        <p:nvGrpSpPr>
          <p:cNvPr id="4" name="Group 3">
            <a:extLst>
              <a:ext uri="{FF2B5EF4-FFF2-40B4-BE49-F238E27FC236}">
                <a16:creationId xmlns:a16="http://schemas.microsoft.com/office/drawing/2014/main" id="{E8012C4E-7C8A-4E7F-9C8F-19DF2FCEA11D}"/>
              </a:ext>
            </a:extLst>
          </p:cNvPr>
          <p:cNvGrpSpPr/>
          <p:nvPr/>
        </p:nvGrpSpPr>
        <p:grpSpPr>
          <a:xfrm>
            <a:off x="655638" y="1610893"/>
            <a:ext cx="10880723" cy="1046952"/>
            <a:chOff x="0" y="0"/>
            <a:chExt cx="10880723" cy="1216800"/>
          </a:xfrm>
        </p:grpSpPr>
        <p:sp>
          <p:nvSpPr>
            <p:cNvPr id="13" name="Rectangle: Rounded Corners 12">
              <a:extLst>
                <a:ext uri="{FF2B5EF4-FFF2-40B4-BE49-F238E27FC236}">
                  <a16:creationId xmlns:a16="http://schemas.microsoft.com/office/drawing/2014/main" id="{2559BCCA-A6CF-4786-9C85-3029A21F76CA}"/>
                </a:ext>
              </a:extLst>
            </p:cNvPr>
            <p:cNvSpPr/>
            <p:nvPr/>
          </p:nvSpPr>
          <p:spPr>
            <a:xfrm>
              <a:off x="0" y="0"/>
              <a:ext cx="10880723" cy="1216800"/>
            </a:xfrm>
            <a:prstGeom prst="round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141DBFE0-FD45-4401-A63D-D58CE0815B45}"/>
                </a:ext>
              </a:extLst>
            </p:cNvPr>
            <p:cNvSpPr txBox="1"/>
            <p:nvPr/>
          </p:nvSpPr>
          <p:spPr>
            <a:xfrm>
              <a:off x="59399" y="59399"/>
              <a:ext cx="10761925"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400" kern="1200" baseline="0" dirty="0"/>
                <a:t>Enable/Disable at the database</a:t>
              </a:r>
              <a:endParaRPr lang="en-US" sz="2400" kern="1200" dirty="0"/>
            </a:p>
          </p:txBody>
        </p:sp>
      </p:grpSp>
      <p:sp>
        <p:nvSpPr>
          <p:cNvPr id="6" name="TextBox 5">
            <a:extLst>
              <a:ext uri="{FF2B5EF4-FFF2-40B4-BE49-F238E27FC236}">
                <a16:creationId xmlns:a16="http://schemas.microsoft.com/office/drawing/2014/main" id="{F73E67C9-0CE4-44F6-AF3A-95E68E97F21A}"/>
              </a:ext>
            </a:extLst>
          </p:cNvPr>
          <p:cNvSpPr txBox="1"/>
          <p:nvPr/>
        </p:nvSpPr>
        <p:spPr>
          <a:xfrm>
            <a:off x="988540" y="2738265"/>
            <a:ext cx="8609216" cy="615553"/>
          </a:xfrm>
          <a:prstGeom prst="rect">
            <a:avLst/>
          </a:prstGeom>
          <a:noFill/>
        </p:spPr>
        <p:txBody>
          <a:bodyPr wrap="none" lIns="0" tIns="0" rIns="0" bIns="0" rtlCol="0">
            <a:spAutoFit/>
          </a:bodyPr>
          <a:lstStyle/>
          <a:p>
            <a:r>
              <a:rPr lang="en-US" sz="2000" baseline="0" dirty="0"/>
              <a:t>ALTER DATABASE &lt;DATABASENAME&gt; SET RESULT_SET_CACHING {ON | OFF}</a:t>
            </a:r>
            <a:endParaRPr lang="en-US" sz="2000" dirty="0"/>
          </a:p>
          <a:p>
            <a:pPr algn="l"/>
            <a:endParaRPr lang="en-US" sz="20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25665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2"/>
            </p:custDataLst>
          </p:nvPr>
        </p:nvSpPr>
        <p:spPr>
          <a:xfrm>
            <a:off x="655635" y="966487"/>
            <a:ext cx="10880726" cy="718339"/>
          </a:xfrm>
        </p:spPr>
        <p:txBody>
          <a:bodyPr>
            <a:normAutofit/>
          </a:bodyPr>
          <a:lstStyle/>
          <a:p>
            <a:pPr marL="0" indent="0">
              <a:buNone/>
            </a:pPr>
            <a:r>
              <a:rPr lang="en-US" sz="2800" dirty="0">
                <a:solidFill>
                  <a:srgbClr val="171717"/>
                </a:solidFill>
              </a:rPr>
              <a:t>Queries are </a:t>
            </a:r>
            <a:r>
              <a:rPr lang="en-US" sz="2800" dirty="0">
                <a:solidFill>
                  <a:schemeClr val="accent3"/>
                </a:solidFill>
              </a:rPr>
              <a:t>NOT</a:t>
            </a:r>
            <a:r>
              <a:rPr lang="en-US" sz="2800" dirty="0">
                <a:solidFill>
                  <a:srgbClr val="171717"/>
                </a:solidFill>
              </a:rPr>
              <a:t> cached when they…</a:t>
            </a: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endParaRPr lang="en-US" sz="2800" dirty="0"/>
          </a:p>
        </p:txBody>
      </p:sp>
      <p:graphicFrame>
        <p:nvGraphicFramePr>
          <p:cNvPr id="3" name="Diagram 2">
            <a:extLst>
              <a:ext uri="{FF2B5EF4-FFF2-40B4-BE49-F238E27FC236}">
                <a16:creationId xmlns:a16="http://schemas.microsoft.com/office/drawing/2014/main" id="{F3A64A76-C6D3-4C07-BFDB-8DCE1976B070}"/>
              </a:ext>
            </a:extLst>
          </p:cNvPr>
          <p:cNvGraphicFramePr/>
          <p:nvPr>
            <p:extLst>
              <p:ext uri="{D42A27DB-BD31-4B8C-83A1-F6EECF244321}">
                <p14:modId xmlns:p14="http://schemas.microsoft.com/office/powerpoint/2010/main" val="3235459119"/>
              </p:ext>
            </p:extLst>
          </p:nvPr>
        </p:nvGraphicFramePr>
        <p:xfrm>
          <a:off x="655636" y="1574467"/>
          <a:ext cx="10880725" cy="47159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7812359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Result Set Caching</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2"/>
            </p:custDataLst>
          </p:nvPr>
        </p:nvSpPr>
        <p:spPr>
          <a:xfrm>
            <a:off x="655637" y="1032586"/>
            <a:ext cx="10880726" cy="789779"/>
          </a:xfrm>
        </p:spPr>
        <p:txBody>
          <a:bodyPr>
            <a:normAutofit/>
          </a:bodyPr>
          <a:lstStyle/>
          <a:p>
            <a:pPr marL="0" indent="0">
              <a:buNone/>
            </a:pPr>
            <a:r>
              <a:rPr lang="en-US" sz="2800" dirty="0">
                <a:solidFill>
                  <a:srgbClr val="171717"/>
                </a:solidFill>
              </a:rPr>
              <a:t>Cached result set is reused when…</a:t>
            </a: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sz="2800" dirty="0">
              <a:solidFill>
                <a:srgbClr val="171717"/>
              </a:solidFill>
            </a:endParaRPr>
          </a:p>
          <a:p>
            <a:pPr marL="0" indent="0">
              <a:buNone/>
            </a:pPr>
            <a:endParaRPr lang="en-US" dirty="0">
              <a:solidFill>
                <a:srgbClr val="171717"/>
              </a:solidFill>
            </a:endParaRPr>
          </a:p>
          <a:p>
            <a:endParaRPr lang="en-US" dirty="0"/>
          </a:p>
        </p:txBody>
      </p:sp>
      <p:graphicFrame>
        <p:nvGraphicFramePr>
          <p:cNvPr id="3" name="Diagram 2">
            <a:extLst>
              <a:ext uri="{FF2B5EF4-FFF2-40B4-BE49-F238E27FC236}">
                <a16:creationId xmlns:a16="http://schemas.microsoft.com/office/drawing/2014/main" id="{C6F779F9-7764-4C00-B099-796C5C801F07}"/>
              </a:ext>
            </a:extLst>
          </p:cNvPr>
          <p:cNvGraphicFramePr/>
          <p:nvPr>
            <p:extLst>
              <p:ext uri="{D42A27DB-BD31-4B8C-83A1-F6EECF244321}">
                <p14:modId xmlns:p14="http://schemas.microsoft.com/office/powerpoint/2010/main" val="3904616997"/>
              </p:ext>
            </p:extLst>
          </p:nvPr>
        </p:nvGraphicFramePr>
        <p:xfrm>
          <a:off x="655637" y="1560786"/>
          <a:ext cx="11145838" cy="46607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97931551"/>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lt;/Name&gt;&lt;FirstSlideIndex&gt;3&lt;/FirstSlideIndex&gt;&lt;SlidesCount&gt;8&lt;/SlidesCount&gt;&lt;SlideGuids&gt;&lt;guid&gt;af7d8e52-4972-45ba-8569-a3766e0e7e1f&lt;/guid&gt;&lt;guid&gt;5f31ce95-1040-41c6-ba78-10a9b2ed9970&lt;/guid&gt;&lt;guid&gt;3ccd3973-1ec5-46fa-8710-ff514ce2a1f3&lt;/guid&gt;&lt;guid&gt;f412d8f2-7d2e-48c9-b4ca-bb6b11824760&lt;/guid&gt;&lt;guid&gt;2cc5ab1a-c91d-466d-bfef-8fb23e8e4a12&lt;/guid&gt;&lt;guid&gt;ccca499f-6031-4249-9be5-05f0778e93f9&lt;/guid&gt;&lt;guid&gt;c328151a-ce6b-47fd-89fa-845a0dd837d1&lt;/guid&gt;&lt;guid&gt;b5e06058-c39f-48cf-8ba4-c1a5f9f101ce&lt;/guid&gt;&lt;/SlideGuids&gt;&lt;/NativeSection&gt;&lt;NativeSection&gt;&lt;Name&gt;Virtual Introduction&lt;/Name&gt;&lt;FirstSlideIndex&gt;11&lt;/FirstSlideIndex&gt;&lt;SlidesCount&gt;10&lt;/SlidesCount&gt;&lt;SlideGuids&gt;&lt;guid&gt;b32f4005-11ee-4571-9771-859f63e08f74&lt;/guid&gt;&lt;guid&gt;1d0138ab-c9d0-4ed5-8dd2-88379672ce17&lt;/guid&gt;&lt;guid&gt;66aa6373-16a3-4991-89f2-566a2e97143a&lt;/guid&gt;&lt;guid&gt;e320cb71-3b73-4729-84f4-fd02963afdc5&lt;/guid&gt;&lt;guid&gt;2f8245e8-e231-4447-82d8-d97597d20484&lt;/guid&gt;&lt;guid&gt;fc031707-9e97-4ccc-ae34-c0753b7f2591&lt;/guid&gt;&lt;guid&gt;d67d861a-7109-424f-8337-d603a38d76f4&lt;/guid&gt;&lt;guid&gt;e85356c6-ef03-4ff9-8bf8-9b6a00b74c41&lt;/guid&gt;&lt;guid&gt;9ebde364-126f-4efc-bd5c-42053664fe49&lt;/guid&gt;&lt;guid&gt;337401ad-e0b9-4aa7-afee-b90aede246be&lt;/guid&gt;&lt;/SlideGuids&gt;&lt;/NativeSection&gt;&lt;/ArrayOfNativeSection&gt;"/>
  <p:tag name="MIO_EKGUID" val="b69cf4f4-f545-497c-bb98-ebb41290c03b"/>
  <p:tag name="MIO_UPDATE" val="True"/>
  <p:tag name="MIO_VERSION" val="02.12.2019 14:58:12"/>
  <p:tag name="MIO_DBID" val="12B0C59E-2253-4124-A5E9-470ADF4CB168"/>
  <p:tag name="MIO_LASTDOWNLOADED" val="23.01.2020 21:39:46"/>
  <p:tag name="MIO_OBJECTNAME" val="M00 Introduction"/>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GUID" val="feb9e746-1cf6-44ec-818b-97c8219395df"/>
  <p:tag name="MIO_EKGUID" val="eececc6f-ec1c-45f1-8758-6e452d38ddc5"/>
  <p:tag name="MIO_UPDATE" val="True"/>
  <p:tag name="MIO_VERSION" val="02.12.2019 14:58:10"/>
  <p:tag name="MIO_DBID" val="12b0c59e-2253-4124-a5e9-470adf4cb168"/>
  <p:tag name="MIO_LASTDOWNLOADED" val="24.01.2020 05:39:39"/>
  <p:tag name="MIO_OBJECTNAME" val="WorkshopPLUS - Windows PowerShell: Foundation Skills"/>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eee481a8-d069-42c0-bbbf-c67080f0abbf"/>
  <p:tag name="MIO_GUID" val="a2d583d4-af09-4112-a730-c6147e1bd0c1"/>
  <p:tag name="MIO_UPDATE" val="True"/>
  <p:tag name="MIO_DBID" val="12B0C59E-2253-4124-A5E9-470ADF4CB168"/>
  <p:tag name="MIO_LASTDOWNLOADED" val="08.11.2019 12:17:16"/>
  <p:tag name="MIO_OBJECTNAME" val="Ofc17_Amelia_006"/>
  <p:tag name="MIO_LASTEDITORNAME" val="Rachael Jones"/>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6cd3d847-4521-4863-8800-2cff076dfc18">
      <Terms xmlns="http://schemas.microsoft.com/office/infopath/2007/PartnerControls"/>
    </lcf76f155ced4ddcb4097134ff3c332f>
    <TaxCatchAll xmlns="230e9df3-be65-4c73-a93b-d1236ebd677e" xsi:nil="true"/>
  </documentManagement>
</p:properties>
</file>

<file path=customXml/item1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7.xml><?xml version="1.0" encoding="utf-8"?>
<ct:contentTypeSchema xmlns:ct="http://schemas.microsoft.com/office/2006/metadata/contentType" xmlns:ma="http://schemas.microsoft.com/office/2006/metadata/properties/metaAttributes" ct:_="" ma:_="" ma:contentTypeName="Document" ma:contentTypeID="0x010100DA158CAB76EB234EA787464046C58889" ma:contentTypeVersion="17" ma:contentTypeDescription="Create a new document." ma:contentTypeScope="" ma:versionID="fa998b4b2c381a9bc1bda5cedc60fbcb">
  <xsd:schema xmlns:xsd="http://www.w3.org/2001/XMLSchema" xmlns:xs="http://www.w3.org/2001/XMLSchema" xmlns:p="http://schemas.microsoft.com/office/2006/metadata/properties" xmlns:ns1="http://schemas.microsoft.com/sharepoint/v3" xmlns:ns2="6cd3d847-4521-4863-8800-2cff076dfc18" xmlns:ns3="b66b6bb9-0c3b-4baf-b7e0-24038b18f231" xmlns:ns4="230e9df3-be65-4c73-a93b-d1236ebd677e" targetNamespace="http://schemas.microsoft.com/office/2006/metadata/properties" ma:root="true" ma:fieldsID="39261f3d9fde56f610fe49ef8f87ebd7" ns1:_="" ns2:_="" ns3:_="" ns4:_="">
    <xsd:import namespace="http://schemas.microsoft.com/sharepoint/v3"/>
    <xsd:import namespace="6cd3d847-4521-4863-8800-2cff076dfc18"/>
    <xsd:import namespace="b66b6bb9-0c3b-4baf-b7e0-24038b18f23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d3d847-4521-4863-8800-2cff076df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ff93251-5786-4a61-aa98-d71bb49bacfe}" ma:internalName="TaxCatchAll" ma:showField="CatchAllData" ma:web="b66b6bb9-0c3b-4baf-b7e0-24038b18f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1.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4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0.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5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3.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5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0.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6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6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6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64.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6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1C3A8615-72EE-4B8E-86C7-C92AC75E91FC}">
  <ds:schemaRefs>
    <ds:schemaRef ds:uri="Strauss.PersonalizationDefinition"/>
  </ds:schemaRefs>
</ds:datastoreItem>
</file>

<file path=customXml/itemProps10.xml><?xml version="1.0" encoding="utf-8"?>
<ds:datastoreItem xmlns:ds="http://schemas.openxmlformats.org/officeDocument/2006/customXml" ds:itemID="{B672AAA2-4419-45D6-A956-C2137F2F0F0F}">
  <ds:schemaRefs>
    <ds:schemaRef ds:uri="Strauss.PersonalizationDefinition"/>
  </ds:schemaRefs>
</ds:datastoreItem>
</file>

<file path=customXml/itemProps11.xml><?xml version="1.0" encoding="utf-8"?>
<ds:datastoreItem xmlns:ds="http://schemas.openxmlformats.org/officeDocument/2006/customXml" ds:itemID="{1C220609-4CEB-4BD1-AD49-F3C34C12094E}">
  <ds:schemaRefs>
    <ds:schemaRef ds:uri="Strauss.PersonalizationDefinition"/>
  </ds:schemaRefs>
</ds:datastoreItem>
</file>

<file path=customXml/itemProps12.xml><?xml version="1.0" encoding="utf-8"?>
<ds:datastoreItem xmlns:ds="http://schemas.openxmlformats.org/officeDocument/2006/customXml" ds:itemID="{772CAEB3-F6A6-459B-BBBC-D05E94E0B7A0}">
  <ds:schemaRefs>
    <ds:schemaRef ds:uri="Strauss.PersonalizationDefinition"/>
  </ds:schemaRefs>
</ds:datastoreItem>
</file>

<file path=customXml/itemProps13.xml><?xml version="1.0" encoding="utf-8"?>
<ds:datastoreItem xmlns:ds="http://schemas.openxmlformats.org/officeDocument/2006/customXml" ds:itemID="{15B4D12E-8303-41CF-BE7B-EAF41B9331DB}">
  <ds:schemaRefs>
    <ds:schemaRef ds:uri="Strauss.PersonalizationDefinition"/>
  </ds:schemaRefs>
</ds:datastoreItem>
</file>

<file path=customXml/itemProps14.xml><?xml version="1.0" encoding="utf-8"?>
<ds:datastoreItem xmlns:ds="http://schemas.openxmlformats.org/officeDocument/2006/customXml" ds:itemID="{0B29DFFA-9277-4336-B118-5EEEB8825BDF}">
  <ds:schemaRefs>
    <ds:schemaRef ds:uri="Strauss.PersonalizationDefinition"/>
  </ds:schemaRefs>
</ds:datastoreItem>
</file>

<file path=customXml/itemProps15.xml><?xml version="1.0" encoding="utf-8"?>
<ds:datastoreItem xmlns:ds="http://schemas.openxmlformats.org/officeDocument/2006/customXml" ds:itemID="{810CD4DC-D37C-4649-8615-F7435CB28575}">
  <ds:schemaRefs>
    <ds:schemaRef ds:uri="Strauss.PersonalizationDefinition"/>
  </ds:schemaRefs>
</ds:datastoreItem>
</file>

<file path=customXml/itemProps16.xml><?xml version="1.0" encoding="utf-8"?>
<ds:datastoreItem xmlns:ds="http://schemas.openxmlformats.org/officeDocument/2006/customXml" ds:itemID="{C412598E-BF43-4F55-B1FB-DC8EF944E888}">
  <ds:schemaRefs>
    <ds:schemaRef ds:uri="http://schemas.microsoft.com/office/2006/metadata/properties"/>
    <ds:schemaRef ds:uri="http://www.w3.org/XML/1998/namespace"/>
    <ds:schemaRef ds:uri="6cd3d847-4521-4863-8800-2cff076dfc18"/>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b66b6bb9-0c3b-4baf-b7e0-24038b18f231"/>
    <ds:schemaRef ds:uri="http://schemas.microsoft.com/sharepoint/v3"/>
    <ds:schemaRef ds:uri="http://purl.org/dc/dcmitype/"/>
    <ds:schemaRef ds:uri="http://purl.org/dc/terms/"/>
    <ds:schemaRef ds:uri="230e9df3-be65-4c73-a93b-d1236ebd677e"/>
  </ds:schemaRefs>
</ds:datastoreItem>
</file>

<file path=customXml/itemProps17.xml><?xml version="1.0" encoding="utf-8"?>
<ds:datastoreItem xmlns:ds="http://schemas.openxmlformats.org/officeDocument/2006/customXml" ds:itemID="{16F2E29E-75B8-4955-9113-9E82CDCC7A46}">
  <ds:schemaRefs>
    <ds:schemaRef ds:uri="Strauss.PersonalizationDefinition"/>
  </ds:schemaRefs>
</ds:datastoreItem>
</file>

<file path=customXml/itemProps18.xml><?xml version="1.0" encoding="utf-8"?>
<ds:datastoreItem xmlns:ds="http://schemas.openxmlformats.org/officeDocument/2006/customXml" ds:itemID="{BDC19F25-9441-452F-88D7-9041CEA487BB}">
  <ds:schemaRefs>
    <ds:schemaRef ds:uri="Strauss.PersonalizationDefinition"/>
  </ds:schemaRefs>
</ds:datastoreItem>
</file>

<file path=customXml/itemProps19.xml><?xml version="1.0" encoding="utf-8"?>
<ds:datastoreItem xmlns:ds="http://schemas.openxmlformats.org/officeDocument/2006/customXml" ds:itemID="{81A5550D-B138-4182-9A9D-4110A11BBE58}">
  <ds:schemaRefs>
    <ds:schemaRef ds:uri="Strauss.PersonalizationDefinition"/>
  </ds:schemaRefs>
</ds:datastoreItem>
</file>

<file path=customXml/itemProps2.xml><?xml version="1.0" encoding="utf-8"?>
<ds:datastoreItem xmlns:ds="http://schemas.openxmlformats.org/officeDocument/2006/customXml" ds:itemID="{F3C989DD-144A-4E92-A2D6-76D84ED21DB9}">
  <ds:schemaRefs>
    <ds:schemaRef ds:uri="Strauss.PersonalizationDefinition"/>
  </ds:schemaRefs>
</ds:datastoreItem>
</file>

<file path=customXml/itemProps20.xml><?xml version="1.0" encoding="utf-8"?>
<ds:datastoreItem xmlns:ds="http://schemas.openxmlformats.org/officeDocument/2006/customXml" ds:itemID="{D6A829F1-2AA1-480F-B4E5-B76EF454257D}">
  <ds:schemaRefs>
    <ds:schemaRef ds:uri="Strauss.PersonalizationDefinition"/>
  </ds:schemaRefs>
</ds:datastoreItem>
</file>

<file path=customXml/itemProps21.xml><?xml version="1.0" encoding="utf-8"?>
<ds:datastoreItem xmlns:ds="http://schemas.openxmlformats.org/officeDocument/2006/customXml" ds:itemID="{BD7AB56C-F25D-4B22-B325-6A04B3061339}">
  <ds:schemaRefs>
    <ds:schemaRef ds:uri="Strauss.PersonalizationDefinition"/>
  </ds:schemaRefs>
</ds:datastoreItem>
</file>

<file path=customXml/itemProps22.xml><?xml version="1.0" encoding="utf-8"?>
<ds:datastoreItem xmlns:ds="http://schemas.openxmlformats.org/officeDocument/2006/customXml" ds:itemID="{3B026021-32B8-492F-9BDA-E1C1151B895B}">
  <ds:schemaRefs>
    <ds:schemaRef ds:uri="Strauss.PersonalizationDefinition"/>
  </ds:schemaRefs>
</ds:datastoreItem>
</file>

<file path=customXml/itemProps23.xml><?xml version="1.0" encoding="utf-8"?>
<ds:datastoreItem xmlns:ds="http://schemas.openxmlformats.org/officeDocument/2006/customXml" ds:itemID="{DBC2D623-C299-45AD-B78B-BF7137E60C1D}">
  <ds:schemaRefs>
    <ds:schemaRef ds:uri="Strauss.PersonalizationDefinition"/>
  </ds:schemaRefs>
</ds:datastoreItem>
</file>

<file path=customXml/itemProps24.xml><?xml version="1.0" encoding="utf-8"?>
<ds:datastoreItem xmlns:ds="http://schemas.openxmlformats.org/officeDocument/2006/customXml" ds:itemID="{AF760E59-97AE-4538-B6A6-5DAE18A6CA97}">
  <ds:schemaRefs>
    <ds:schemaRef ds:uri="Strauss.PersonalizationDefinition"/>
  </ds:schemaRefs>
</ds:datastoreItem>
</file>

<file path=customXml/itemProps25.xml><?xml version="1.0" encoding="utf-8"?>
<ds:datastoreItem xmlns:ds="http://schemas.openxmlformats.org/officeDocument/2006/customXml" ds:itemID="{DF333A1B-0A9C-4DA8-ADAB-4378B69FDC48}">
  <ds:schemaRefs>
    <ds:schemaRef ds:uri="Strauss.PersonalizationDefinition"/>
  </ds:schemaRefs>
</ds:datastoreItem>
</file>

<file path=customXml/itemProps26.xml><?xml version="1.0" encoding="utf-8"?>
<ds:datastoreItem xmlns:ds="http://schemas.openxmlformats.org/officeDocument/2006/customXml" ds:itemID="{6261DBC0-1693-4923-9D76-0B4273862A40}">
  <ds:schemaRefs>
    <ds:schemaRef ds:uri="Strauss.PersonalizationDefinition"/>
  </ds:schemaRefs>
</ds:datastoreItem>
</file>

<file path=customXml/itemProps27.xml><?xml version="1.0" encoding="utf-8"?>
<ds:datastoreItem xmlns:ds="http://schemas.openxmlformats.org/officeDocument/2006/customXml" ds:itemID="{BFE1A344-1AA5-4B06-B687-53146E89DE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d3d847-4521-4863-8800-2cff076dfc18"/>
    <ds:schemaRef ds:uri="b66b6bb9-0c3b-4baf-b7e0-24038b18f23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8.xml><?xml version="1.0" encoding="utf-8"?>
<ds:datastoreItem xmlns:ds="http://schemas.openxmlformats.org/officeDocument/2006/customXml" ds:itemID="{03DB631D-D8C0-43A2-AD14-272E0C4E11FE}">
  <ds:schemaRefs>
    <ds:schemaRef ds:uri="Strauss.PersonalizationDefinition"/>
  </ds:schemaRefs>
</ds:datastoreItem>
</file>

<file path=customXml/itemProps29.xml><?xml version="1.0" encoding="utf-8"?>
<ds:datastoreItem xmlns:ds="http://schemas.openxmlformats.org/officeDocument/2006/customXml" ds:itemID="{8AFCCBA9-141A-4F15-8EB5-A7DE6EB3E9D9}">
  <ds:schemaRefs>
    <ds:schemaRef ds:uri="Strauss.PersonalizationDefinition"/>
  </ds:schemaRefs>
</ds:datastoreItem>
</file>

<file path=customXml/itemProps3.xml><?xml version="1.0" encoding="utf-8"?>
<ds:datastoreItem xmlns:ds="http://schemas.openxmlformats.org/officeDocument/2006/customXml" ds:itemID="{5BDEE46E-BE5B-409F-9446-F4E64F856C0F}">
  <ds:schemaRefs>
    <ds:schemaRef ds:uri="Strauss.PersonalizationDefinition"/>
  </ds:schemaRefs>
</ds:datastoreItem>
</file>

<file path=customXml/itemProps30.xml><?xml version="1.0" encoding="utf-8"?>
<ds:datastoreItem xmlns:ds="http://schemas.openxmlformats.org/officeDocument/2006/customXml" ds:itemID="{7D506C23-AA6D-4921-8107-27C3A6154D37}">
  <ds:schemaRefs>
    <ds:schemaRef ds:uri="http://schemas.microsoft.com/sharepoint/v3/contenttype/forms"/>
  </ds:schemaRefs>
</ds:datastoreItem>
</file>

<file path=customXml/itemProps31.xml><?xml version="1.0" encoding="utf-8"?>
<ds:datastoreItem xmlns:ds="http://schemas.openxmlformats.org/officeDocument/2006/customXml" ds:itemID="{1DE9BC99-F4C3-4CDF-BC74-57DA6D09CAF0}">
  <ds:schemaRefs>
    <ds:schemaRef ds:uri="Strauss.PersonalizationDefinition"/>
  </ds:schemaRefs>
</ds:datastoreItem>
</file>

<file path=customXml/itemProps32.xml><?xml version="1.0" encoding="utf-8"?>
<ds:datastoreItem xmlns:ds="http://schemas.openxmlformats.org/officeDocument/2006/customXml" ds:itemID="{303AEFF9-37E0-4329-8DEC-4967B32F0126}">
  <ds:schemaRefs>
    <ds:schemaRef ds:uri="Strauss.PersonalizationDefinition"/>
  </ds:schemaRefs>
</ds:datastoreItem>
</file>

<file path=customXml/itemProps33.xml><?xml version="1.0" encoding="utf-8"?>
<ds:datastoreItem xmlns:ds="http://schemas.openxmlformats.org/officeDocument/2006/customXml" ds:itemID="{0A08CD3E-4A8A-40F1-9B8D-03ACCDC6121A}">
  <ds:schemaRefs>
    <ds:schemaRef ds:uri="Strauss.PersonalizationDefinition"/>
  </ds:schemaRefs>
</ds:datastoreItem>
</file>

<file path=customXml/itemProps34.xml><?xml version="1.0" encoding="utf-8"?>
<ds:datastoreItem xmlns:ds="http://schemas.openxmlformats.org/officeDocument/2006/customXml" ds:itemID="{4173DD23-03ED-475D-BCDD-094880A7E40B}">
  <ds:schemaRefs>
    <ds:schemaRef ds:uri="Strauss.PersonalizationDefinition"/>
  </ds:schemaRefs>
</ds:datastoreItem>
</file>

<file path=customXml/itemProps35.xml><?xml version="1.0" encoding="utf-8"?>
<ds:datastoreItem xmlns:ds="http://schemas.openxmlformats.org/officeDocument/2006/customXml" ds:itemID="{C28FF52D-F9FB-42FE-9EEC-C40723010A69}">
  <ds:schemaRefs>
    <ds:schemaRef ds:uri="Strauss.PersonalizationDefinition"/>
  </ds:schemaRefs>
</ds:datastoreItem>
</file>

<file path=customXml/itemProps36.xml><?xml version="1.0" encoding="utf-8"?>
<ds:datastoreItem xmlns:ds="http://schemas.openxmlformats.org/officeDocument/2006/customXml" ds:itemID="{497EFDA2-D255-40B2-940D-C6C71CBCBCB6}">
  <ds:schemaRefs>
    <ds:schemaRef ds:uri="Strauss.PersonalizationDefinition"/>
  </ds:schemaRefs>
</ds:datastoreItem>
</file>

<file path=customXml/itemProps37.xml><?xml version="1.0" encoding="utf-8"?>
<ds:datastoreItem xmlns:ds="http://schemas.openxmlformats.org/officeDocument/2006/customXml" ds:itemID="{90743577-0663-4250-8D6D-C6037187DB39}">
  <ds:schemaRefs>
    <ds:schemaRef ds:uri="Strauss.PersonalizationDefinition"/>
  </ds:schemaRefs>
</ds:datastoreItem>
</file>

<file path=customXml/itemProps38.xml><?xml version="1.0" encoding="utf-8"?>
<ds:datastoreItem xmlns:ds="http://schemas.openxmlformats.org/officeDocument/2006/customXml" ds:itemID="{BF806595-372F-41F6-AF2F-BE2A82577376}">
  <ds:schemaRefs>
    <ds:schemaRef ds:uri="Strauss.PersonalizationDefinition"/>
  </ds:schemaRefs>
</ds:datastoreItem>
</file>

<file path=customXml/itemProps39.xml><?xml version="1.0" encoding="utf-8"?>
<ds:datastoreItem xmlns:ds="http://schemas.openxmlformats.org/officeDocument/2006/customXml" ds:itemID="{519678D1-AD78-4ED5-A5B1-9B8D9DE7754B}">
  <ds:schemaRefs>
    <ds:schemaRef ds:uri="Strauss.PersonalizationDefinition"/>
  </ds:schemaRefs>
</ds:datastoreItem>
</file>

<file path=customXml/itemProps4.xml><?xml version="1.0" encoding="utf-8"?>
<ds:datastoreItem xmlns:ds="http://schemas.openxmlformats.org/officeDocument/2006/customXml" ds:itemID="{D90DEB8C-C00E-4B1C-B45B-737A9292CE09}">
  <ds:schemaRefs>
    <ds:schemaRef ds:uri="Strauss.PersonalizationDefinition"/>
  </ds:schemaRefs>
</ds:datastoreItem>
</file>

<file path=customXml/itemProps40.xml><?xml version="1.0" encoding="utf-8"?>
<ds:datastoreItem xmlns:ds="http://schemas.openxmlformats.org/officeDocument/2006/customXml" ds:itemID="{163FE03C-D5E0-4741-9254-BB963B942A41}">
  <ds:schemaRefs>
    <ds:schemaRef ds:uri="Strauss.PersonalizationDefinition"/>
  </ds:schemaRefs>
</ds:datastoreItem>
</file>

<file path=customXml/itemProps41.xml><?xml version="1.0" encoding="utf-8"?>
<ds:datastoreItem xmlns:ds="http://schemas.openxmlformats.org/officeDocument/2006/customXml" ds:itemID="{B2274A60-1BB2-4B7C-B837-1F17CDA5AFC5}">
  <ds:schemaRefs>
    <ds:schemaRef ds:uri="Strauss.PersonalizationDefinition"/>
  </ds:schemaRefs>
</ds:datastoreItem>
</file>

<file path=customXml/itemProps42.xml><?xml version="1.0" encoding="utf-8"?>
<ds:datastoreItem xmlns:ds="http://schemas.openxmlformats.org/officeDocument/2006/customXml" ds:itemID="{2536D488-0F4F-4CF7-8A55-5141DBBD4D88}">
  <ds:schemaRefs>
    <ds:schemaRef ds:uri="Strauss.PersonalizationDefinition"/>
  </ds:schemaRefs>
</ds:datastoreItem>
</file>

<file path=customXml/itemProps43.xml><?xml version="1.0" encoding="utf-8"?>
<ds:datastoreItem xmlns:ds="http://schemas.openxmlformats.org/officeDocument/2006/customXml" ds:itemID="{E9FBA078-CAF2-44B6-AED0-3AF06408EF91}">
  <ds:schemaRefs>
    <ds:schemaRef ds:uri="Strauss.PersonalizationDefinition"/>
  </ds:schemaRefs>
</ds:datastoreItem>
</file>

<file path=customXml/itemProps44.xml><?xml version="1.0" encoding="utf-8"?>
<ds:datastoreItem xmlns:ds="http://schemas.openxmlformats.org/officeDocument/2006/customXml" ds:itemID="{B9761D4A-6D3A-4A4C-8EB5-693CFCF10539}">
  <ds:schemaRefs>
    <ds:schemaRef ds:uri="Strauss.PersonalizationDefinition"/>
  </ds:schemaRefs>
</ds:datastoreItem>
</file>

<file path=customXml/itemProps45.xml><?xml version="1.0" encoding="utf-8"?>
<ds:datastoreItem xmlns:ds="http://schemas.openxmlformats.org/officeDocument/2006/customXml" ds:itemID="{6F485757-9F3C-4A1E-9E86-E1C1551910BA}">
  <ds:schemaRefs>
    <ds:schemaRef ds:uri="Strauss.PersonalizationDefinition"/>
  </ds:schemaRefs>
</ds:datastoreItem>
</file>

<file path=customXml/itemProps46.xml><?xml version="1.0" encoding="utf-8"?>
<ds:datastoreItem xmlns:ds="http://schemas.openxmlformats.org/officeDocument/2006/customXml" ds:itemID="{6043CC75-6CE4-4E22-9D65-ED386340F2EC}">
  <ds:schemaRefs>
    <ds:schemaRef ds:uri="Strauss.PersonalizationDefinition"/>
  </ds:schemaRefs>
</ds:datastoreItem>
</file>

<file path=customXml/itemProps47.xml><?xml version="1.0" encoding="utf-8"?>
<ds:datastoreItem xmlns:ds="http://schemas.openxmlformats.org/officeDocument/2006/customXml" ds:itemID="{7453E126-FCD6-41E5-8DB0-45D6DDAD396D}">
  <ds:schemaRefs>
    <ds:schemaRef ds:uri="Strauss.PersonalizationDefinition"/>
  </ds:schemaRefs>
</ds:datastoreItem>
</file>

<file path=customXml/itemProps48.xml><?xml version="1.0" encoding="utf-8"?>
<ds:datastoreItem xmlns:ds="http://schemas.openxmlformats.org/officeDocument/2006/customXml" ds:itemID="{76046108-58CE-4D81-AAFC-5051437D6D32}">
  <ds:schemaRefs>
    <ds:schemaRef ds:uri="Strauss.PersonalizationDefinition"/>
  </ds:schemaRefs>
</ds:datastoreItem>
</file>

<file path=customXml/itemProps49.xml><?xml version="1.0" encoding="utf-8"?>
<ds:datastoreItem xmlns:ds="http://schemas.openxmlformats.org/officeDocument/2006/customXml" ds:itemID="{57F13B46-5013-47BA-91B7-8DE4C83DBDF3}">
  <ds:schemaRefs>
    <ds:schemaRef ds:uri="Strauss.PersonalizationDefinition"/>
  </ds:schemaRefs>
</ds:datastoreItem>
</file>

<file path=customXml/itemProps5.xml><?xml version="1.0" encoding="utf-8"?>
<ds:datastoreItem xmlns:ds="http://schemas.openxmlformats.org/officeDocument/2006/customXml" ds:itemID="{13D99441-249E-4A63-9689-07A502491230}">
  <ds:schemaRefs>
    <ds:schemaRef ds:uri="Strauss.PersonalizationDefinition"/>
  </ds:schemaRefs>
</ds:datastoreItem>
</file>

<file path=customXml/itemProps50.xml><?xml version="1.0" encoding="utf-8"?>
<ds:datastoreItem xmlns:ds="http://schemas.openxmlformats.org/officeDocument/2006/customXml" ds:itemID="{D959A07B-C49D-428D-B914-113B444FB5E7}">
  <ds:schemaRefs>
    <ds:schemaRef ds:uri="Strauss.PersonalizationDefinition"/>
  </ds:schemaRefs>
</ds:datastoreItem>
</file>

<file path=customXml/itemProps51.xml><?xml version="1.0" encoding="utf-8"?>
<ds:datastoreItem xmlns:ds="http://schemas.openxmlformats.org/officeDocument/2006/customXml" ds:itemID="{1A0E8700-897A-4456-BA8D-19C6C2044454}">
  <ds:schemaRefs>
    <ds:schemaRef ds:uri="Strauss.PersonalizationDefinition"/>
  </ds:schemaRefs>
</ds:datastoreItem>
</file>

<file path=customXml/itemProps52.xml><?xml version="1.0" encoding="utf-8"?>
<ds:datastoreItem xmlns:ds="http://schemas.openxmlformats.org/officeDocument/2006/customXml" ds:itemID="{0ACFBC23-7FE8-4B5A-B9F7-E7B757B64F62}">
  <ds:schemaRefs>
    <ds:schemaRef ds:uri="Strauss.PersonalizationDefinition"/>
  </ds:schemaRefs>
</ds:datastoreItem>
</file>

<file path=customXml/itemProps53.xml><?xml version="1.0" encoding="utf-8"?>
<ds:datastoreItem xmlns:ds="http://schemas.openxmlformats.org/officeDocument/2006/customXml" ds:itemID="{1AA9F54B-527C-4AC8-B4FE-FE376CADB0D6}">
  <ds:schemaRefs>
    <ds:schemaRef ds:uri="Strauss.PersonalizationDefinition"/>
  </ds:schemaRefs>
</ds:datastoreItem>
</file>

<file path=customXml/itemProps54.xml><?xml version="1.0" encoding="utf-8"?>
<ds:datastoreItem xmlns:ds="http://schemas.openxmlformats.org/officeDocument/2006/customXml" ds:itemID="{14CA8128-2005-44FE-9899-945704087947}">
  <ds:schemaRefs>
    <ds:schemaRef ds:uri="Strauss.PersonalizationDefinition"/>
  </ds:schemaRefs>
</ds:datastoreItem>
</file>

<file path=customXml/itemProps55.xml><?xml version="1.0" encoding="utf-8"?>
<ds:datastoreItem xmlns:ds="http://schemas.openxmlformats.org/officeDocument/2006/customXml" ds:itemID="{310C4630-801C-42F0-A255-3607545A3B70}">
  <ds:schemaRefs>
    <ds:schemaRef ds:uri="Strauss.PersonalizationDefinition"/>
  </ds:schemaRefs>
</ds:datastoreItem>
</file>

<file path=customXml/itemProps56.xml><?xml version="1.0" encoding="utf-8"?>
<ds:datastoreItem xmlns:ds="http://schemas.openxmlformats.org/officeDocument/2006/customXml" ds:itemID="{C68DFDA4-9A7D-4A03-88F7-3F01D0044E37}">
  <ds:schemaRefs>
    <ds:schemaRef ds:uri="Strauss.PersonalizationDefinition"/>
  </ds:schemaRefs>
</ds:datastoreItem>
</file>

<file path=customXml/itemProps57.xml><?xml version="1.0" encoding="utf-8"?>
<ds:datastoreItem xmlns:ds="http://schemas.openxmlformats.org/officeDocument/2006/customXml" ds:itemID="{1C03C185-F967-4E58-B238-3CD6E6A22599}">
  <ds:schemaRefs>
    <ds:schemaRef ds:uri="Strauss.PersonalizationDefinition"/>
  </ds:schemaRefs>
</ds:datastoreItem>
</file>

<file path=customXml/itemProps58.xml><?xml version="1.0" encoding="utf-8"?>
<ds:datastoreItem xmlns:ds="http://schemas.openxmlformats.org/officeDocument/2006/customXml" ds:itemID="{DF8B2A70-E38D-43DD-94A5-C6800A05CD7F}">
  <ds:schemaRefs>
    <ds:schemaRef ds:uri="Strauss.PersonalizationDefinition"/>
  </ds:schemaRefs>
</ds:datastoreItem>
</file>

<file path=customXml/itemProps59.xml><?xml version="1.0" encoding="utf-8"?>
<ds:datastoreItem xmlns:ds="http://schemas.openxmlformats.org/officeDocument/2006/customXml" ds:itemID="{98F38D63-FD25-448C-96A0-40FDE6FCC566}">
  <ds:schemaRefs>
    <ds:schemaRef ds:uri="Strauss.PersonalizationDefinition"/>
  </ds:schemaRefs>
</ds:datastoreItem>
</file>

<file path=customXml/itemProps6.xml><?xml version="1.0" encoding="utf-8"?>
<ds:datastoreItem xmlns:ds="http://schemas.openxmlformats.org/officeDocument/2006/customXml" ds:itemID="{9BDCAF77-F1E4-4139-AC2D-728A3ABCC10E}">
  <ds:schemaRefs>
    <ds:schemaRef ds:uri="Strauss.PersonalizationDefinition"/>
  </ds:schemaRefs>
</ds:datastoreItem>
</file>

<file path=customXml/itemProps60.xml><?xml version="1.0" encoding="utf-8"?>
<ds:datastoreItem xmlns:ds="http://schemas.openxmlformats.org/officeDocument/2006/customXml" ds:itemID="{CA643096-9906-4D4B-8AF8-69397DF7DD57}">
  <ds:schemaRefs>
    <ds:schemaRef ds:uri="Strauss.PersonalizationDefinition"/>
  </ds:schemaRefs>
</ds:datastoreItem>
</file>

<file path=customXml/itemProps61.xml><?xml version="1.0" encoding="utf-8"?>
<ds:datastoreItem xmlns:ds="http://schemas.openxmlformats.org/officeDocument/2006/customXml" ds:itemID="{41ABD112-D4B1-429D-8913-8FC96822A555}">
  <ds:schemaRefs>
    <ds:schemaRef ds:uri="Strauss.PersonalizationDefinition"/>
  </ds:schemaRefs>
</ds:datastoreItem>
</file>

<file path=customXml/itemProps62.xml><?xml version="1.0" encoding="utf-8"?>
<ds:datastoreItem xmlns:ds="http://schemas.openxmlformats.org/officeDocument/2006/customXml" ds:itemID="{635737F5-013D-4FFD-8364-6EE7CC90F234}">
  <ds:schemaRefs>
    <ds:schemaRef ds:uri="Strauss.PersonalizationDefinition"/>
  </ds:schemaRefs>
</ds:datastoreItem>
</file>

<file path=customXml/itemProps63.xml><?xml version="1.0" encoding="utf-8"?>
<ds:datastoreItem xmlns:ds="http://schemas.openxmlformats.org/officeDocument/2006/customXml" ds:itemID="{EF1EE71E-27A2-40FB-A42F-0E830579A863}">
  <ds:schemaRefs>
    <ds:schemaRef ds:uri="Strauss.PersonalizationDefinition"/>
  </ds:schemaRefs>
</ds:datastoreItem>
</file>

<file path=customXml/itemProps64.xml><?xml version="1.0" encoding="utf-8"?>
<ds:datastoreItem xmlns:ds="http://schemas.openxmlformats.org/officeDocument/2006/customXml" ds:itemID="{642ABBEB-F04D-4ABE-BABC-73F18DA93F63}">
  <ds:schemaRefs>
    <ds:schemaRef ds:uri="Strauss.PersonalizationDefinition"/>
  </ds:schemaRefs>
</ds:datastoreItem>
</file>

<file path=customXml/itemProps65.xml><?xml version="1.0" encoding="utf-8"?>
<ds:datastoreItem xmlns:ds="http://schemas.openxmlformats.org/officeDocument/2006/customXml" ds:itemID="{B8771E8B-20B3-470C-9F0F-9C4772186AD7}">
  <ds:schemaRefs>
    <ds:schemaRef ds:uri="Strauss.PersonalizationDefinition"/>
  </ds:schemaRefs>
</ds:datastoreItem>
</file>

<file path=customXml/itemProps7.xml><?xml version="1.0" encoding="utf-8"?>
<ds:datastoreItem xmlns:ds="http://schemas.openxmlformats.org/officeDocument/2006/customXml" ds:itemID="{6B2F7B94-2B12-4A65-964B-9372138E0DC1}">
  <ds:schemaRefs>
    <ds:schemaRef ds:uri="Strauss.PersonalizationDefinition"/>
  </ds:schemaRefs>
</ds:datastoreItem>
</file>

<file path=customXml/itemProps8.xml><?xml version="1.0" encoding="utf-8"?>
<ds:datastoreItem xmlns:ds="http://schemas.openxmlformats.org/officeDocument/2006/customXml" ds:itemID="{2E8D0438-74DF-41CA-B091-EE8F92C53CAF}">
  <ds:schemaRefs>
    <ds:schemaRef ds:uri="Strauss.PersonalizationDefinition"/>
  </ds:schemaRefs>
</ds:datastoreItem>
</file>

<file path=customXml/itemProps9.xml><?xml version="1.0" encoding="utf-8"?>
<ds:datastoreItem xmlns:ds="http://schemas.openxmlformats.org/officeDocument/2006/customXml" ds:itemID="{3A097280-C180-4321-A65D-DA6FDC1060CF}">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9462</TotalTime>
  <Words>5401</Words>
  <Application>Microsoft Office PowerPoint</Application>
  <PresentationFormat>Widescreen</PresentationFormat>
  <Paragraphs>799</Paragraphs>
  <Slides>41</Slides>
  <Notes>38</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41</vt:i4>
      </vt:variant>
    </vt:vector>
  </HeadingPairs>
  <TitlesOfParts>
    <vt:vector size="60" baseType="lpstr">
      <vt:lpstr>NSimSun</vt:lpstr>
      <vt:lpstr>Arial</vt:lpstr>
      <vt:lpstr>Calibri</vt:lpstr>
      <vt:lpstr>Calibri Light</vt:lpstr>
      <vt:lpstr>Comic Sans MS</vt:lpstr>
      <vt:lpstr>Consolas</vt:lpstr>
      <vt:lpstr>Cordia New</vt:lpstr>
      <vt:lpstr>Courier New</vt:lpstr>
      <vt:lpstr>Lucida Console</vt:lpstr>
      <vt:lpstr>Segoe UI</vt:lpstr>
      <vt:lpstr>Segoe UI (Body)</vt:lpstr>
      <vt:lpstr>Segoe UI Light</vt:lpstr>
      <vt:lpstr>Segoe UI Semibold</vt:lpstr>
      <vt:lpstr>Segoe UI Semilight</vt:lpstr>
      <vt:lpstr>SFMono-Regular</vt:lpstr>
      <vt:lpstr>Wingdings</vt:lpstr>
      <vt:lpstr>Dark Blue</vt:lpstr>
      <vt:lpstr>1_Dark Blue</vt:lpstr>
      <vt:lpstr>Template</vt:lpstr>
      <vt:lpstr> Optimize Azure Synapse SQL Pools</vt:lpstr>
      <vt:lpstr>Optimizing Caching</vt:lpstr>
      <vt:lpstr>Learning Units covered in this Module</vt:lpstr>
      <vt:lpstr>Lesson 1: Result Set Caching</vt:lpstr>
      <vt:lpstr>Objectives</vt:lpstr>
      <vt:lpstr>Result Set Caching </vt:lpstr>
      <vt:lpstr>Result Set Caching</vt:lpstr>
      <vt:lpstr>Result Set Caching</vt:lpstr>
      <vt:lpstr>Result Set Caching</vt:lpstr>
      <vt:lpstr>Dynamic Management Views</vt:lpstr>
      <vt:lpstr>Result Set Caching</vt:lpstr>
      <vt:lpstr>Result Set Caching</vt:lpstr>
      <vt:lpstr>Result Set Caching</vt:lpstr>
      <vt:lpstr>Result Set Caching</vt:lpstr>
      <vt:lpstr>Result Set Caching</vt:lpstr>
      <vt:lpstr>Lesson 2: Replicated Table Caching</vt:lpstr>
      <vt:lpstr>Objectives</vt:lpstr>
      <vt:lpstr>Replicated Tables</vt:lpstr>
      <vt:lpstr>Replicated Tables</vt:lpstr>
      <vt:lpstr>Replicated Table Scenarios</vt:lpstr>
      <vt:lpstr>T-SQL: Create a Replicated table</vt:lpstr>
      <vt:lpstr>Replicated Table Caching</vt:lpstr>
      <vt:lpstr>Replicated Table Caching</vt:lpstr>
      <vt:lpstr>Replicated Table Caching</vt:lpstr>
      <vt:lpstr>Replicated Table Caching</vt:lpstr>
      <vt:lpstr>Replicated Table Caching</vt:lpstr>
      <vt:lpstr>Replicated Table Caching</vt:lpstr>
      <vt:lpstr>Replicated Table Caching</vt:lpstr>
      <vt:lpstr>Lesson 3: Adaptive Cache</vt:lpstr>
      <vt:lpstr>Objectives</vt:lpstr>
      <vt:lpstr>Adaptive Cache</vt:lpstr>
      <vt:lpstr>Adaptive Cache</vt:lpstr>
      <vt:lpstr>Automated Tiering Of Storage Layers</vt:lpstr>
      <vt:lpstr>Adaptive cache miss (cold scan)</vt:lpstr>
      <vt:lpstr>PowerPoint Presentation</vt:lpstr>
      <vt:lpstr>Adaptive cache miss (full cache, cold scan)</vt:lpstr>
      <vt:lpstr>Adaptive Cache - Loading Guidance</vt:lpstr>
      <vt:lpstr>PowerPoint Presentation</vt:lpstr>
      <vt:lpstr>Sizing the Cache</vt:lpstr>
      <vt:lpstr>Knowledge Check</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Martijn van Geffen</dc:creator>
  <cp:lastModifiedBy>John Deardurff</cp:lastModifiedBy>
  <cp:revision>85</cp:revision>
  <dcterms:created xsi:type="dcterms:W3CDTF">2019-01-14T09:17:39Z</dcterms:created>
  <dcterms:modified xsi:type="dcterms:W3CDTF">2022-04-21T16:55:22Z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0x010100DA158CAB76EB234EA787464046C58889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2019-09-20T09:39:24.4097518Z</vt:lpwstr>
  </property>
  <property fmtid="{D5CDD505-2E9C-101B-9397-08002B2CF9AE}" pid="6" name="MSIP_Label_f42aa342-8706-4288-bd11-ebb85995028c_Name">
    <vt:lpwstr>General</vt:lpwstr>
  </property>
  <property fmtid="{D5CDD505-2E9C-101B-9397-08002B2CF9AE}" pid="7" name="MSIP_Label_f42aa342-8706-4288-bd11-ebb85995028c_ActionId">
    <vt:lpwstr>205c0ddf-f806-4af5-8105-3c14fbe37948</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MediaServiceImageTags">
    <vt:lpwstr/>
  </property>
</Properties>
</file>